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46"/>
  </p:notesMasterIdLst>
  <p:sldIdLst>
    <p:sldId id="256" r:id="rId5"/>
    <p:sldId id="387" r:id="rId6"/>
    <p:sldId id="258" r:id="rId7"/>
    <p:sldId id="388" r:id="rId8"/>
    <p:sldId id="407" r:id="rId9"/>
    <p:sldId id="261" r:id="rId10"/>
    <p:sldId id="262" r:id="rId11"/>
    <p:sldId id="265" r:id="rId12"/>
    <p:sldId id="267" r:id="rId13"/>
    <p:sldId id="269" r:id="rId14"/>
    <p:sldId id="271" r:id="rId15"/>
    <p:sldId id="273" r:id="rId16"/>
    <p:sldId id="409" r:id="rId17"/>
    <p:sldId id="410" r:id="rId18"/>
    <p:sldId id="411" r:id="rId19"/>
    <p:sldId id="283" r:id="rId20"/>
    <p:sldId id="284" r:id="rId21"/>
    <p:sldId id="412" r:id="rId22"/>
    <p:sldId id="413" r:id="rId23"/>
    <p:sldId id="416" r:id="rId24"/>
    <p:sldId id="392" r:id="rId25"/>
    <p:sldId id="414" r:id="rId26"/>
    <p:sldId id="415" r:id="rId27"/>
    <p:sldId id="417" r:id="rId28"/>
    <p:sldId id="418" r:id="rId29"/>
    <p:sldId id="419" r:id="rId30"/>
    <p:sldId id="420" r:id="rId31"/>
    <p:sldId id="422" r:id="rId32"/>
    <p:sldId id="423" r:id="rId33"/>
    <p:sldId id="424" r:id="rId34"/>
    <p:sldId id="425" r:id="rId35"/>
    <p:sldId id="426" r:id="rId36"/>
    <p:sldId id="427" r:id="rId37"/>
    <p:sldId id="428" r:id="rId38"/>
    <p:sldId id="429" r:id="rId39"/>
    <p:sldId id="431" r:id="rId40"/>
    <p:sldId id="421" r:id="rId41"/>
    <p:sldId id="430" r:id="rId42"/>
    <p:sldId id="404" r:id="rId43"/>
    <p:sldId id="405" r:id="rId44"/>
    <p:sldId id="40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8108"/>
    <a:srgbClr val="66A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52"/>
    <p:restoredTop sz="72826"/>
  </p:normalViewPr>
  <p:slideViewPr>
    <p:cSldViewPr snapToGrid="0" snapToObjects="1">
      <p:cViewPr varScale="1">
        <p:scale>
          <a:sx n="80" d="100"/>
          <a:sy n="80" d="100"/>
        </p:scale>
        <p:origin x="200"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291C4-1CC0-7F4D-A90F-A2749920FFD5}" type="datetimeFigureOut">
              <a:rPr lang="en-US" smtClean="0"/>
              <a:t>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08F54-CA2E-0444-BD3D-5C3E087EF922}" type="slidenum">
              <a:rPr lang="en-US" smtClean="0"/>
              <a:t>‹#›</a:t>
            </a:fld>
            <a:endParaRPr lang="en-US"/>
          </a:p>
        </p:txBody>
      </p:sp>
    </p:spTree>
    <p:extLst>
      <p:ext uri="{BB962C8B-B14F-4D97-AF65-F5344CB8AC3E}">
        <p14:creationId xmlns:p14="http://schemas.microsoft.com/office/powerpoint/2010/main" val="3604870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oit.caes.uga.edu/accessibility"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oit.caes.uga.edu/accessibility"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309"/>
              </a:lnSpc>
            </a:pPr>
            <a:r>
              <a:rPr lang="en-US" sz="1200" dirty="0">
                <a:solidFill>
                  <a:srgbClr val="000000"/>
                </a:solidFill>
                <a:latin typeface="Merriweather Bold"/>
              </a:rPr>
              <a:t>Reminder to Ashley… </a:t>
            </a:r>
          </a:p>
          <a:p>
            <a:pPr>
              <a:lnSpc>
                <a:spcPts val="2309"/>
              </a:lnSpc>
            </a:pPr>
            <a:r>
              <a:rPr lang="en-US" sz="1200" dirty="0">
                <a:solidFill>
                  <a:srgbClr val="000000"/>
                </a:solidFill>
                <a:latin typeface="Merriweather Bold"/>
              </a:rPr>
              <a:t>Turn on recording and captions!</a:t>
            </a:r>
            <a:endParaRPr lang="en-US" sz="1200" dirty="0">
              <a:solidFill>
                <a:srgbClr val="000000"/>
              </a:solidFill>
              <a:latin typeface="Merriweather"/>
            </a:endParaRPr>
          </a:p>
          <a:p>
            <a:endParaRPr lang="en-US" dirty="0"/>
          </a:p>
        </p:txBody>
      </p:sp>
      <p:sp>
        <p:nvSpPr>
          <p:cNvPr id="4" name="Slide Number Placeholder 3"/>
          <p:cNvSpPr>
            <a:spLocks noGrp="1"/>
          </p:cNvSpPr>
          <p:nvPr>
            <p:ph type="sldNum" sz="quarter" idx="5"/>
          </p:nvPr>
        </p:nvSpPr>
        <p:spPr/>
        <p:txBody>
          <a:bodyPr/>
          <a:lstStyle/>
          <a:p>
            <a:fld id="{94008F54-CA2E-0444-BD3D-5C3E087EF922}" type="slidenum">
              <a:rPr lang="en-US" smtClean="0"/>
              <a:t>2</a:t>
            </a:fld>
            <a:endParaRPr lang="en-US"/>
          </a:p>
        </p:txBody>
      </p:sp>
    </p:spTree>
    <p:extLst>
      <p:ext uri="{BB962C8B-B14F-4D97-AF65-F5344CB8AC3E}">
        <p14:creationId xmlns:p14="http://schemas.microsoft.com/office/powerpoint/2010/main" val="1443954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ECBBB-D902-F327-8C4C-51E821B1864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7CEEDD-878A-52CA-A96D-EB4A59DFC8E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84BA132-9049-3355-F311-0E74B08D1BD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BD378E0-E26E-AD6A-4B3B-FB0CF24E152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7DCD513-402A-F30E-F374-12A55428F31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Scenario: </a:t>
            </a:r>
            <a:r>
              <a:rPr lang="en-US" sz="1200" dirty="0">
                <a:latin typeface="Merriweather" panose="02000000000000000000" pitchFamily="2" charset="77"/>
                <a:cs typeface="Merriweather" panose="02000000000000000000" pitchFamily="2" charset="77"/>
              </a:rPr>
              <a:t>You’re preparing an email or newsletter about an upcoming event.</a:t>
            </a:r>
            <a:endParaRPr lang="en-US" dirty="0"/>
          </a:p>
        </p:txBody>
      </p:sp>
      <p:sp>
        <p:nvSpPr>
          <p:cNvPr id="6" name="Footer Placeholder 5">
            <a:extLst>
              <a:ext uri="{FF2B5EF4-FFF2-40B4-BE49-F238E27FC236}">
                <a16:creationId xmlns:a16="http://schemas.microsoft.com/office/drawing/2014/main" id="{75C75590-7E47-EDB9-D8EF-2AE1FFF3301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B69E04C-4802-F651-FB1E-3BAEE7B9CAB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50751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ECBBB-D902-F327-8C4C-51E821B1864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7CEEDD-878A-52CA-A96D-EB4A59DFC8E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84BA132-9049-3355-F311-0E74B08D1BD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BD378E0-E26E-AD6A-4B3B-FB0CF24E152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7DCD513-402A-F30E-F374-12A55428F31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Scenario: </a:t>
            </a:r>
            <a:r>
              <a:rPr lang="en-US" sz="1200" dirty="0">
                <a:latin typeface="Merriweather" panose="02000000000000000000" pitchFamily="2" charset="77"/>
                <a:cs typeface="Merriweather" panose="02000000000000000000" pitchFamily="2" charset="77"/>
              </a:rPr>
              <a:t>You’re preparing an email or newsletter about an upcoming event.</a:t>
            </a:r>
            <a:endParaRPr lang="en-US" dirty="0"/>
          </a:p>
        </p:txBody>
      </p:sp>
      <p:sp>
        <p:nvSpPr>
          <p:cNvPr id="6" name="Footer Placeholder 5">
            <a:extLst>
              <a:ext uri="{FF2B5EF4-FFF2-40B4-BE49-F238E27FC236}">
                <a16:creationId xmlns:a16="http://schemas.microsoft.com/office/drawing/2014/main" id="{75C75590-7E47-EDB9-D8EF-2AE1FFF3301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B69E04C-4802-F651-FB1E-3BAEE7B9CAB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50751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07AED-9E9A-A836-9E52-371728D58B5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78E661-50E3-8BFC-77ED-A463E9A7233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925F1C7-2F5B-F560-9463-1D669EB8C1E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20928B6-257C-D744-63C1-C1E2BC3DFE2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46296B5-7E1C-F67B-BAB7-41B4E79D943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Scenario: </a:t>
            </a:r>
            <a:r>
              <a:rPr lang="en-US" sz="1200" dirty="0">
                <a:latin typeface="Merriweather" panose="02000000000000000000" pitchFamily="2" charset="77"/>
                <a:cs typeface="Merriweather" panose="02000000000000000000" pitchFamily="2" charset="77"/>
              </a:rPr>
              <a:t>You’re preparing an email or newsletter about an upcoming event.</a:t>
            </a:r>
            <a:endParaRPr lang="en-US" dirty="0"/>
          </a:p>
          <a:p>
            <a:endParaRPr lang="en-US" dirty="0"/>
          </a:p>
          <a:p>
            <a:r>
              <a:rPr lang="en-US" dirty="0"/>
              <a:t>Here’s our email, ready to promote [NAME OF FICTIONAL EVENT HERE].</a:t>
            </a:r>
          </a:p>
          <a:p>
            <a:endParaRPr lang="en-US" dirty="0"/>
          </a:p>
          <a:p>
            <a:r>
              <a:rPr lang="en-US" dirty="0"/>
              <a:t>I made the graphic using Canva. It looks nice, right?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there are issues! Let’s go over those.</a:t>
            </a:r>
          </a:p>
        </p:txBody>
      </p:sp>
      <p:sp>
        <p:nvSpPr>
          <p:cNvPr id="6" name="Footer Placeholder 5">
            <a:extLst>
              <a:ext uri="{FF2B5EF4-FFF2-40B4-BE49-F238E27FC236}">
                <a16:creationId xmlns:a16="http://schemas.microsoft.com/office/drawing/2014/main" id="{004C50B2-D5F8-8624-4F5A-5F7B7809B47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E50282F-330A-B3C8-7B6A-413EB254C9A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80952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C832-5D49-9836-3D56-8CB5CA1D9AA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6294BE-885D-9493-5E2D-CF1D6926535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AD0BBDC-FCAB-D2C6-AF26-655972E8696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CB38DBA-9E36-604D-0335-76B64330777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DBEB0A7-99A5-447B-96EA-3AAF71BDDD2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0A414039-39F2-4793-6365-88F4780638F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78E7F42-A6B1-B453-CCA5-4BC6D4417DD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53087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1C1DA-20A2-6072-E288-26CE9AE8799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151AC8-3EFA-5376-4B0D-324AA8DF07C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EFBBD9D-2058-2488-6EF2-B55700D2C20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B374AA5-534A-AA4E-80BF-4124881CBD2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CABA70A-DDC9-5672-E670-F3A4131703B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Hard to read:</a:t>
            </a:r>
          </a:p>
          <a:p>
            <a:r>
              <a:rPr lang="en-US"/>
              <a:t>Placing text over busy backgrounds, like over a detailed photo</a:t>
            </a:r>
          </a:p>
          <a:p>
            <a:endParaRPr lang="en-US"/>
          </a:p>
          <a:p>
            <a:r>
              <a:rPr lang="en-US"/>
              <a:t>Also, using low contrast combinations of text color and background color</a:t>
            </a:r>
          </a:p>
          <a:p>
            <a:endParaRPr lang="en-US"/>
          </a:p>
          <a:p>
            <a:r>
              <a:rPr lang="en-US"/>
              <a:t>Example: Black text on a white background is an example of high contrast. But light gray text on a white background will have low contrast.</a:t>
            </a:r>
          </a:p>
          <a:p>
            <a:endParaRPr lang="en-US"/>
          </a:p>
          <a:p>
            <a:r>
              <a:rPr lang="en-US"/>
              <a:t>There’s a tool that will help you figure out the contrast ratio between two colors on WebAIM’s site. It lets you know if the color’s contrast will pass or fail for accessibility purposes.</a:t>
            </a:r>
          </a:p>
        </p:txBody>
      </p:sp>
      <p:sp>
        <p:nvSpPr>
          <p:cNvPr id="6" name="Footer Placeholder 5">
            <a:extLst>
              <a:ext uri="{FF2B5EF4-FFF2-40B4-BE49-F238E27FC236}">
                <a16:creationId xmlns:a16="http://schemas.microsoft.com/office/drawing/2014/main" id="{E3AF1256-DEE2-8744-9217-9E8003B86D6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9F77676-46AA-58C1-E882-C505724A1FA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30589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EC64F-654A-E688-F26F-30A898CC794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B8AE71-3414-0A9F-740D-579D0BF233E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55E0B80-592E-A312-5E33-592CAF2E82D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883CAE4-FC49-23D5-8F8F-839EC33CB24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04EAAA8-749E-699D-4E37-1D021F5B46C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a:extLst>
              <a:ext uri="{FF2B5EF4-FFF2-40B4-BE49-F238E27FC236}">
                <a16:creationId xmlns:a16="http://schemas.microsoft.com/office/drawing/2014/main" id="{34484B5F-1544-14A9-B7DE-E826D8EC7A8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02367F9-EFCF-98B7-5EE5-94013C75DDB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67721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A738D-773E-1FCF-8395-C3634E3CF64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D811B0-B03F-815A-6E4F-B6404A1050E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918C798-6FE5-B1C7-E419-561CDAFC22D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CF3FEE1-CC0A-53AA-7BA6-77FB6273036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F715B1A-12F7-7FA4-AE32-A5661AB461B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Scenario: </a:t>
            </a:r>
            <a:r>
              <a:rPr lang="en-US" sz="1200" dirty="0">
                <a:latin typeface="Merriweather" panose="02000000000000000000" pitchFamily="2" charset="77"/>
                <a:cs typeface="Merriweather" panose="02000000000000000000" pitchFamily="2" charset="77"/>
              </a:rPr>
              <a:t>You’re sharing a recorded presentation on your county’s blog.</a:t>
            </a:r>
            <a:endParaRPr lang="en-US" sz="1200" dirty="0">
              <a:solidFill>
                <a:srgbClr val="000000"/>
              </a:solidFill>
              <a:latin typeface="Merriweather" panose="02000000000000000000" pitchFamily="2" charset="77"/>
              <a:cs typeface="Merriweather" panose="02000000000000000000"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a:extLst>
              <a:ext uri="{FF2B5EF4-FFF2-40B4-BE49-F238E27FC236}">
                <a16:creationId xmlns:a16="http://schemas.microsoft.com/office/drawing/2014/main" id="{99544B92-60ED-BAD5-608E-993E10C6B83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4F08C36-5A6C-F475-5A2C-B46984575EA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68389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0B352-8383-79BE-BBA7-1C783BA0218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CD8314-5F1F-F43C-9C13-5B6854818C6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F16758B-953F-6C3E-74C7-C8347A80454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127D26A-AEA5-DE71-B903-C5A125C84AC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ED92053-25CF-60AF-66EF-A9EB4EAC7D0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Scenario: </a:t>
            </a:r>
            <a:r>
              <a:rPr lang="en-US" sz="1200" dirty="0">
                <a:latin typeface="Merriweather" panose="02000000000000000000" pitchFamily="2" charset="77"/>
                <a:cs typeface="Merriweather" panose="02000000000000000000" pitchFamily="2" charset="77"/>
              </a:rPr>
              <a:t>You’re preparing an email or newsletter about an upcoming event.</a:t>
            </a:r>
            <a:endParaRPr lang="en-US" dirty="0"/>
          </a:p>
        </p:txBody>
      </p:sp>
      <p:sp>
        <p:nvSpPr>
          <p:cNvPr id="6" name="Footer Placeholder 5">
            <a:extLst>
              <a:ext uri="{FF2B5EF4-FFF2-40B4-BE49-F238E27FC236}">
                <a16:creationId xmlns:a16="http://schemas.microsoft.com/office/drawing/2014/main" id="{DE9D78ED-8113-80B2-D7BF-C30AAC74ACE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15479F6-390F-C244-96DF-DE91BE6BD46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13682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AUDIENCE QUESTION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BEF47-AA3F-203B-3C33-E96E5005688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D62457-E10F-F669-A2EF-9C69BF6CD5E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E25513C-BAD3-DC58-EF36-FC5EBA674E2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5439660-37ED-8737-FAF0-7768242DD09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CFA557F-46A6-26CA-571C-CDE232024C3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Scenario: </a:t>
            </a:r>
            <a:r>
              <a:rPr lang="en-US" sz="1200" dirty="0">
                <a:latin typeface="Merriweather" panose="02000000000000000000" pitchFamily="2" charset="77"/>
                <a:cs typeface="Merriweather" panose="02000000000000000000" pitchFamily="2" charset="77"/>
              </a:rPr>
              <a:t>You’re preparing an email or newsletter about an upcoming event.</a:t>
            </a:r>
            <a:endParaRPr lang="en-US" dirty="0"/>
          </a:p>
          <a:p>
            <a:endParaRPr lang="en-US" dirty="0"/>
          </a:p>
          <a:p>
            <a:r>
              <a:rPr lang="en-US" dirty="0"/>
              <a:t>Here’s our email, ready to promote [NAME OF FICTIONAL EVENT HERE].</a:t>
            </a:r>
          </a:p>
          <a:p>
            <a:endParaRPr lang="en-US" dirty="0"/>
          </a:p>
          <a:p>
            <a:r>
              <a:rPr lang="en-US" dirty="0"/>
              <a:t>I made the graphic using Canva. It looks nice, right?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there are issues! Let’s go over those.</a:t>
            </a:r>
          </a:p>
        </p:txBody>
      </p:sp>
      <p:sp>
        <p:nvSpPr>
          <p:cNvPr id="6" name="Footer Placeholder 5">
            <a:extLst>
              <a:ext uri="{FF2B5EF4-FFF2-40B4-BE49-F238E27FC236}">
                <a16:creationId xmlns:a16="http://schemas.microsoft.com/office/drawing/2014/main" id="{F4ED4B9B-C498-1645-AE37-EC466014531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ABDFE7D-AFC9-9741-D7E0-D028E855EB5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95326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717F-ABB4-D80A-7578-38E3BAD9C54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ECD225-DC9D-58F9-C6E8-8648F6EC125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66F47AD-6EB4-B44B-1ACD-AFE4F353CA0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0E89D78-40F9-837F-E37D-0AAD1F3F609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B2D03DC-5702-7E44-519D-41D8944438C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Video and audio content must always include captions and transcripts</a:t>
            </a:r>
          </a:p>
          <a:p>
            <a:endParaRPr lang="en-US"/>
          </a:p>
          <a:p>
            <a:r>
              <a:rPr lang="en-US"/>
              <a:t>Make sure your videos are captioned.</a:t>
            </a:r>
          </a:p>
          <a:p>
            <a:endParaRPr lang="en-US"/>
          </a:p>
          <a:p>
            <a:r>
              <a:rPr lang="en-US"/>
              <a:t>Auto-captions are often inaccurate. Always review and edit auto captions, especially on YouTube.</a:t>
            </a:r>
          </a:p>
          <a:p>
            <a:endParaRPr lang="en-US"/>
          </a:p>
          <a:p>
            <a:r>
              <a:rPr lang="en-US"/>
              <a:t>When embedding audio content (like podcasts) be sure to provide a text transcript as well.</a:t>
            </a:r>
          </a:p>
        </p:txBody>
      </p:sp>
      <p:sp>
        <p:nvSpPr>
          <p:cNvPr id="6" name="Footer Placeholder 5">
            <a:extLst>
              <a:ext uri="{FF2B5EF4-FFF2-40B4-BE49-F238E27FC236}">
                <a16:creationId xmlns:a16="http://schemas.microsoft.com/office/drawing/2014/main" id="{E7E2990B-9A80-F362-49CD-F78F742F2E5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411A729-1962-CB9C-D4DD-D058D26F56B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189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02B41-4AB2-CAB4-176E-0791490F885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6CA754-A457-4068-47FC-EE8B43D9778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108647E-D5DE-ADF6-B940-D3779A25F4C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2BF4C4C-F67B-5BC3-0511-06C5F80638B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053FE62-9C73-A6A3-49AB-8B6F62EC90F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 you really need a PDF?</a:t>
            </a:r>
          </a:p>
          <a:p>
            <a:endParaRPr lang="en-US"/>
          </a:p>
          <a:p>
            <a:r>
              <a:rPr lang="en-US"/>
              <a:t>PDFs can be harder to make accessible compared to web pages</a:t>
            </a:r>
          </a:p>
          <a:p>
            <a:endParaRPr lang="en-US"/>
          </a:p>
          <a:p>
            <a:r>
              <a:rPr lang="en-US"/>
              <a:t>They are not very mobile friendly. If you’ve ever tried to read a PDF on your phone before then you’ve probably noticed that you had to pinch and zoom in a lot.</a:t>
            </a:r>
          </a:p>
          <a:p>
            <a:endParaRPr lang="en-US"/>
          </a:p>
          <a:p>
            <a:r>
              <a:rPr lang="en-US"/>
              <a:t>In general, we recommend that you avoid using PDFs when possible and use your web site’s rich text capabilities instead. Then it’s easier to make accessible AND mobile friendly.</a:t>
            </a:r>
          </a:p>
          <a:p>
            <a:endParaRPr lang="en-US"/>
          </a:p>
          <a:p>
            <a:r>
              <a:rPr lang="en-US"/>
              <a:t>There are scenarios when a PDF is the best choice, and that would be for anything you want to print and have handed in, like forms.</a:t>
            </a:r>
          </a:p>
          <a:p>
            <a:r>
              <a:rPr lang="en-US"/>
              <a:t>PDFs can be very optimized for print.</a:t>
            </a:r>
          </a:p>
        </p:txBody>
      </p:sp>
      <p:sp>
        <p:nvSpPr>
          <p:cNvPr id="6" name="Footer Placeholder 5">
            <a:extLst>
              <a:ext uri="{FF2B5EF4-FFF2-40B4-BE49-F238E27FC236}">
                <a16:creationId xmlns:a16="http://schemas.microsoft.com/office/drawing/2014/main" id="{638E30B1-1998-479C-A66C-04A4B039ACA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86D28BF-714B-A3A0-4E69-313A0B3AD13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52247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A0B65-3052-BB2B-444D-0245399192D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01D7F9-07D0-E1C9-F084-2D3C64CBED2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11F0A57-3791-624C-EE74-2DAEC7F81A0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136F076-5470-1653-085D-A9A644BD9AC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8B2D914-F3E7-6ED2-D4DE-4051D17E8F6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 you really need a PDF?</a:t>
            </a:r>
          </a:p>
          <a:p>
            <a:endParaRPr lang="en-US"/>
          </a:p>
          <a:p>
            <a:r>
              <a:rPr lang="en-US"/>
              <a:t>PDFs can be harder to make accessible compared to web pages</a:t>
            </a:r>
          </a:p>
          <a:p>
            <a:endParaRPr lang="en-US"/>
          </a:p>
          <a:p>
            <a:r>
              <a:rPr lang="en-US"/>
              <a:t>They are not very mobile friendly. If you’ve ever tried to read a PDF on your phone before then you’ve probably noticed that you had to pinch and zoom in a lot.</a:t>
            </a:r>
          </a:p>
          <a:p>
            <a:endParaRPr lang="en-US"/>
          </a:p>
          <a:p>
            <a:r>
              <a:rPr lang="en-US"/>
              <a:t>In general, we recommend that you avoid using PDFs when possible and use your web site’s rich text capabilities instead. Then it’s easier to make accessible AND mobile friendly.</a:t>
            </a:r>
          </a:p>
          <a:p>
            <a:endParaRPr lang="en-US"/>
          </a:p>
          <a:p>
            <a:r>
              <a:rPr lang="en-US"/>
              <a:t>There are scenarios when a PDF is the best choice, and that would be for anything you want to print and have handed in, like forms.</a:t>
            </a:r>
          </a:p>
          <a:p>
            <a:r>
              <a:rPr lang="en-US"/>
              <a:t>PDFs can be very optimized for print.</a:t>
            </a:r>
          </a:p>
        </p:txBody>
      </p:sp>
      <p:sp>
        <p:nvSpPr>
          <p:cNvPr id="6" name="Footer Placeholder 5">
            <a:extLst>
              <a:ext uri="{FF2B5EF4-FFF2-40B4-BE49-F238E27FC236}">
                <a16:creationId xmlns:a16="http://schemas.microsoft.com/office/drawing/2014/main" id="{C6898B08-22EB-09B5-3374-8445845EDE8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DD7ADFE-3B6A-304A-1445-97A1191C985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88288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77F42-9EE0-1754-6087-AA39FDBDC10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07EBF3-1F81-2651-30BF-6B7200A3BE4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71E622F-2093-DA18-8806-63B21DACCA8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F240C3A-76EF-7A95-05D8-BFC2B01280F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BC0D5DE-1B91-FD31-0B4B-7EE5097AA90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 you really need a PDF?</a:t>
            </a:r>
          </a:p>
          <a:p>
            <a:endParaRPr lang="en-US"/>
          </a:p>
          <a:p>
            <a:r>
              <a:rPr lang="en-US"/>
              <a:t>PDFs can be harder to make accessible compared to web pages</a:t>
            </a:r>
          </a:p>
          <a:p>
            <a:endParaRPr lang="en-US"/>
          </a:p>
          <a:p>
            <a:r>
              <a:rPr lang="en-US"/>
              <a:t>They are not very mobile friendly. If you’ve ever tried to read a PDF on your phone before then you’ve probably noticed that you had to pinch and zoom in a lot.</a:t>
            </a:r>
          </a:p>
          <a:p>
            <a:endParaRPr lang="en-US"/>
          </a:p>
          <a:p>
            <a:r>
              <a:rPr lang="en-US"/>
              <a:t>In general, we recommend that you avoid using PDFs when possible and use your web site’s rich text capabilities instead. Then it’s easier to make accessible AND mobile friendly.</a:t>
            </a:r>
          </a:p>
          <a:p>
            <a:endParaRPr lang="en-US"/>
          </a:p>
          <a:p>
            <a:r>
              <a:rPr lang="en-US"/>
              <a:t>There are scenarios when a PDF is the best choice, and that would be for anything you want to print and have handed in, like forms.</a:t>
            </a:r>
          </a:p>
          <a:p>
            <a:r>
              <a:rPr lang="en-US"/>
              <a:t>PDFs can be very optimized for print.</a:t>
            </a:r>
          </a:p>
        </p:txBody>
      </p:sp>
      <p:sp>
        <p:nvSpPr>
          <p:cNvPr id="6" name="Footer Placeholder 5">
            <a:extLst>
              <a:ext uri="{FF2B5EF4-FFF2-40B4-BE49-F238E27FC236}">
                <a16:creationId xmlns:a16="http://schemas.microsoft.com/office/drawing/2014/main" id="{29F91202-D501-CDD3-DECB-CF75DCB2FAA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12683B8-45B6-2939-FF29-335FFC8E84E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23974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71989-EC9E-1810-72E0-2AFDE940D23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D42FA4-ABFA-E4AD-7907-CE99C3AED4E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263C7F8-CEFE-A245-1B07-8313C170B3F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EFFB7DF-09FB-9A1D-1003-56DE29875DF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C56F5BD-335D-8768-BF80-E4B0B63ED9D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76E11C9-35CA-F496-8580-E9B083A65F6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A71D068-B639-AF2F-E77B-7C750DEB2A4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91871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12260-0C37-3603-109F-7F00573DFEE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73EEF5-16E4-7084-C1ED-4EAF20E162D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8A79A4A-6934-669D-4377-F5CC7D93453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180EF4E-D63B-4A17-8CDE-9929AA1124D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827897C-FD67-7208-8F46-AD8F24B1764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heading 1 once, for the title of your document</a:t>
            </a:r>
          </a:p>
          <a:p>
            <a:endParaRPr lang="en-US"/>
          </a:p>
          <a:p>
            <a:r>
              <a:rPr lang="en-US"/>
              <a:t>Use heading 2 for topics</a:t>
            </a:r>
          </a:p>
          <a:p>
            <a:endParaRPr lang="en-US"/>
          </a:p>
          <a:p>
            <a:r>
              <a:rPr lang="en-US"/>
              <a:t>Use heading 3 to outline any subtopics under each topic</a:t>
            </a:r>
          </a:p>
          <a:p>
            <a:r>
              <a:rPr lang="en-US"/>
              <a:t>… and so on. </a:t>
            </a:r>
          </a:p>
          <a:p>
            <a:endParaRPr lang="en-US"/>
          </a:p>
          <a:p>
            <a:r>
              <a:rPr lang="en-US"/>
              <a:t>You can nest heading levels (up to heading 6) as sub-sub-topics, if necessary.</a:t>
            </a:r>
          </a:p>
        </p:txBody>
      </p:sp>
      <p:sp>
        <p:nvSpPr>
          <p:cNvPr id="6" name="Footer Placeholder 5">
            <a:extLst>
              <a:ext uri="{FF2B5EF4-FFF2-40B4-BE49-F238E27FC236}">
                <a16:creationId xmlns:a16="http://schemas.microsoft.com/office/drawing/2014/main" id="{9765B7E9-E103-465F-D696-76A7E10A4DA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B9A68A7-55B7-E8DD-9AF5-8CE649C5ECF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6078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6B072-83D1-EEA4-94A6-A0D39554FB1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3D6FDD-1589-F36F-98F2-ABA5CA730F6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67D6315-86EB-C705-06A8-ADFBD55927C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6F65C9E-FF70-6E02-19A3-C7EC09EB6B1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27BF7F3-AE3B-32A2-FD19-ECC09337F2C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Use heading 1 once, for the title of your document</a:t>
            </a:r>
          </a:p>
          <a:p>
            <a:endParaRPr lang="en-US"/>
          </a:p>
          <a:p>
            <a:r>
              <a:rPr lang="en-US"/>
              <a:t>Use heading 2 for topics</a:t>
            </a:r>
          </a:p>
          <a:p>
            <a:endParaRPr lang="en-US"/>
          </a:p>
          <a:p>
            <a:r>
              <a:rPr lang="en-US"/>
              <a:t>Use heading 3 to outline any subtopics under each topic</a:t>
            </a:r>
          </a:p>
          <a:p>
            <a:r>
              <a:rPr lang="en-US"/>
              <a:t>… and so on. </a:t>
            </a:r>
          </a:p>
          <a:p>
            <a:endParaRPr lang="en-US"/>
          </a:p>
          <a:p>
            <a:r>
              <a:rPr lang="en-US"/>
              <a:t>You can nest heading levels (up to heading 6) as sub-sub-topics, if necessary.</a:t>
            </a:r>
          </a:p>
        </p:txBody>
      </p:sp>
      <p:sp>
        <p:nvSpPr>
          <p:cNvPr id="6" name="Footer Placeholder 5">
            <a:extLst>
              <a:ext uri="{FF2B5EF4-FFF2-40B4-BE49-F238E27FC236}">
                <a16:creationId xmlns:a16="http://schemas.microsoft.com/office/drawing/2014/main" id="{7E1A91E6-4FA4-74D1-0926-8E758872B40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BD67DD2-669B-D351-F40D-B85281EA312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3267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F59BF-2790-0B47-24EC-01AA07EC363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1B364B-DDE3-6C3D-E948-21164DF8AE6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1877127-27F7-FF2C-3855-7975216C443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D04534D-CFC5-8771-E7AA-D0CB9998D6E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74B83BA-C989-AE36-6604-B9D8EFF9A92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2BBD732-D072-FC50-831F-CAB8A7DFC20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95FB2B7-2457-A764-591D-09EA485AA09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47360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CB73B-47A4-6700-F62A-0827AC0771A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09F1CB-D480-BBAA-5F8C-344216E8B54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A7622B7-45BF-ADA7-C904-0CDBBCAA202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3BD67AD-A613-1FA5-E0B4-C4EF4F6F1A9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E52EE2E-6937-3136-8628-7F073FC8A37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 you really need a PDF?</a:t>
            </a:r>
          </a:p>
          <a:p>
            <a:endParaRPr lang="en-US"/>
          </a:p>
          <a:p>
            <a:r>
              <a:rPr lang="en-US"/>
              <a:t>PDFs can be harder to make accessible compared to web pages</a:t>
            </a:r>
          </a:p>
          <a:p>
            <a:endParaRPr lang="en-US"/>
          </a:p>
          <a:p>
            <a:r>
              <a:rPr lang="en-US"/>
              <a:t>They are not very mobile friendly. If you’ve ever tried to read a PDF on your phone before then you’ve probably noticed that you had to pinch and zoom in a lot.</a:t>
            </a:r>
          </a:p>
          <a:p>
            <a:endParaRPr lang="en-US"/>
          </a:p>
          <a:p>
            <a:r>
              <a:rPr lang="en-US"/>
              <a:t>In general, we recommend that you avoid using PDFs when possible and use your web site’s rich text capabilities instead. Then it’s easier to make accessible AND mobile friendly.</a:t>
            </a:r>
          </a:p>
          <a:p>
            <a:endParaRPr lang="en-US"/>
          </a:p>
          <a:p>
            <a:r>
              <a:rPr lang="en-US"/>
              <a:t>There are scenarios when a PDF is the best choice, and that would be for anything you want to print and have handed in, like forms.</a:t>
            </a:r>
          </a:p>
          <a:p>
            <a:r>
              <a:rPr lang="en-US"/>
              <a:t>PDFs can be very optimized for print.</a:t>
            </a:r>
          </a:p>
        </p:txBody>
      </p:sp>
      <p:sp>
        <p:nvSpPr>
          <p:cNvPr id="6" name="Footer Placeholder 5">
            <a:extLst>
              <a:ext uri="{FF2B5EF4-FFF2-40B4-BE49-F238E27FC236}">
                <a16:creationId xmlns:a16="http://schemas.microsoft.com/office/drawing/2014/main" id="{6129D14E-1D4F-1824-1586-65D306E9214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E37254A-C5DF-D5EA-243A-F795B7AEDDD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64819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our digital communications are correctly designed, developed and edited, more people have equal access to our information.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0AEE5-CBBB-F7F9-9991-954B02B17E8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71EE44-19F3-FC7C-2CD6-0754646B0CB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FAFAAC3-EFE1-6074-0104-534052001DC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201FE34-47C0-EFFC-D4FA-C9B5385D16F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63D1B19-1E03-8802-1E01-ECDB1C7D891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Scenario: </a:t>
            </a:r>
            <a:r>
              <a:rPr lang="en-US" sz="1200" dirty="0">
                <a:latin typeface="Merriweather" panose="02000000000000000000" pitchFamily="2" charset="77"/>
                <a:cs typeface="Merriweather" panose="02000000000000000000" pitchFamily="2" charset="77"/>
              </a:rPr>
              <a:t>You are giving a presentation over Zoom.</a:t>
            </a:r>
            <a:endParaRPr lang="en-US" sz="1200" dirty="0">
              <a:solidFill>
                <a:srgbClr val="000000"/>
              </a:solidFill>
              <a:latin typeface="Merriweather" panose="02000000000000000000" pitchFamily="2" charset="77"/>
              <a:cs typeface="Merriweather" panose="02000000000000000000"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a:extLst>
              <a:ext uri="{FF2B5EF4-FFF2-40B4-BE49-F238E27FC236}">
                <a16:creationId xmlns:a16="http://schemas.microsoft.com/office/drawing/2014/main" id="{DA914BEE-0D8C-83AC-E908-1026A7721C3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C417F2D-350D-3EE2-F46F-1EB2B21F360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31996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5717A-1B35-E322-A1CF-01C4C088545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A09E40-B501-5B41-17C0-A36B694847C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93225D9-824A-8B4E-11AA-2126932F468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602145E-33AB-D641-C400-58A4454FCCC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6214111-3CED-57B9-F939-208C7C080AE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have a couple of automated caption options:</a:t>
            </a:r>
          </a:p>
          <a:p>
            <a:endParaRPr lang="en-US"/>
          </a:p>
          <a:p>
            <a:r>
              <a:rPr lang="en-US"/>
              <a:t>Zoom automated captions</a:t>
            </a:r>
          </a:p>
          <a:p>
            <a:r>
              <a:rPr lang="en-US"/>
              <a:t>PowerPoint subtitles</a:t>
            </a:r>
          </a:p>
        </p:txBody>
      </p:sp>
      <p:sp>
        <p:nvSpPr>
          <p:cNvPr id="6" name="Footer Placeholder 5">
            <a:extLst>
              <a:ext uri="{FF2B5EF4-FFF2-40B4-BE49-F238E27FC236}">
                <a16:creationId xmlns:a16="http://schemas.microsoft.com/office/drawing/2014/main" id="{B01EEC3E-5685-A439-3180-0B21CEAB02D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9798171-721A-E0E0-A81C-FD28B5CD1A2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53729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Paste the link in the chat: </a:t>
            </a:r>
            <a:r>
              <a:rPr lang="en-US" sz="1200" b="1" dirty="0">
                <a:latin typeface="Merriweather" panose="02000000000000000000" pitchFamily="2" charset="77"/>
                <a:cs typeface="Merriweather" panose="02000000000000000000" pitchFamily="2" charset="77"/>
                <a:hlinkClick r:id="rId3"/>
              </a:rPr>
              <a:t>oit.caes.uga.edu/accessibility</a:t>
            </a:r>
            <a:endParaRPr lang="en-US" sz="1200" b="1" dirty="0">
              <a:latin typeface="Merriweather" panose="02000000000000000000" pitchFamily="2" charset="77"/>
              <a:cs typeface="Merriweather" panose="02000000000000000000" pitchFamily="2" charset="77"/>
            </a:endParaRPr>
          </a:p>
          <a:p>
            <a:endParaRPr lang="en-US" dirty="0"/>
          </a:p>
        </p:txBody>
      </p:sp>
      <p:sp>
        <p:nvSpPr>
          <p:cNvPr id="4" name="Slide Number Placeholder 3"/>
          <p:cNvSpPr>
            <a:spLocks noGrp="1"/>
          </p:cNvSpPr>
          <p:nvPr>
            <p:ph type="sldNum" sz="quarter" idx="5"/>
          </p:nvPr>
        </p:nvSpPr>
        <p:spPr/>
        <p:txBody>
          <a:bodyPr/>
          <a:lstStyle/>
          <a:p>
            <a:fld id="{94008F54-CA2E-0444-BD3D-5C3E087EF922}" type="slidenum">
              <a:rPr lang="en-US" smtClean="0"/>
              <a:t>39</a:t>
            </a:fld>
            <a:endParaRPr lang="en-US"/>
          </a:p>
        </p:txBody>
      </p:sp>
    </p:spTree>
    <p:extLst>
      <p:ext uri="{BB962C8B-B14F-4D97-AF65-F5344CB8AC3E}">
        <p14:creationId xmlns:p14="http://schemas.microsoft.com/office/powerpoint/2010/main" val="1852718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C268C-E480-3B93-370A-DA43C63DE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697D1-A30C-10EC-9CCF-CD1C677D2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68346-D6D5-15C4-7D47-039510BA51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Paste the link in the chat: </a:t>
            </a:r>
            <a:r>
              <a:rPr lang="en-US" sz="1200" b="1" dirty="0">
                <a:latin typeface="Merriweather" panose="02000000000000000000" pitchFamily="2" charset="77"/>
                <a:cs typeface="Merriweather" panose="02000000000000000000" pitchFamily="2" charset="77"/>
                <a:hlinkClick r:id="rId3"/>
              </a:rPr>
              <a:t>oit.caes.uga.edu/accessibility</a:t>
            </a:r>
            <a:endParaRPr lang="en-US" sz="1200" b="1" dirty="0">
              <a:latin typeface="Merriweather" panose="02000000000000000000" pitchFamily="2" charset="77"/>
              <a:cs typeface="Merriweather" panose="02000000000000000000" pitchFamily="2" charset="77"/>
            </a:endParaRPr>
          </a:p>
          <a:p>
            <a:endParaRPr lang="en-US" dirty="0"/>
          </a:p>
        </p:txBody>
      </p:sp>
      <p:sp>
        <p:nvSpPr>
          <p:cNvPr id="4" name="Slide Number Placeholder 3">
            <a:extLst>
              <a:ext uri="{FF2B5EF4-FFF2-40B4-BE49-F238E27FC236}">
                <a16:creationId xmlns:a16="http://schemas.microsoft.com/office/drawing/2014/main" id="{66A0A237-B596-EBF7-BF12-9C9C6E70B5B6}"/>
              </a:ext>
            </a:extLst>
          </p:cNvPr>
          <p:cNvSpPr>
            <a:spLocks noGrp="1"/>
          </p:cNvSpPr>
          <p:nvPr>
            <p:ph type="sldNum" sz="quarter" idx="5"/>
          </p:nvPr>
        </p:nvSpPr>
        <p:spPr/>
        <p:txBody>
          <a:bodyPr/>
          <a:lstStyle/>
          <a:p>
            <a:fld id="{94008F54-CA2E-0444-BD3D-5C3E087EF922}" type="slidenum">
              <a:rPr lang="en-US" smtClean="0"/>
              <a:t>40</a:t>
            </a:fld>
            <a:endParaRPr lang="en-US"/>
          </a:p>
        </p:txBody>
      </p:sp>
    </p:spTree>
    <p:extLst>
      <p:ext uri="{BB962C8B-B14F-4D97-AF65-F5344CB8AC3E}">
        <p14:creationId xmlns:p14="http://schemas.microsoft.com/office/powerpoint/2010/main" val="1727358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2AF8-6172-C9B8-776F-C62DA3E9597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69F3D1-1AC8-0446-6D80-5CFFAEC81AD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8B02510-681F-EA37-4FF1-02BE564BADD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EF00964-A8E0-77F8-3342-7D930BCE5CF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267F1D3-32B0-FF19-568A-B5DFA760D65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AUDIENCE QUESTION</a:t>
            </a:r>
          </a:p>
        </p:txBody>
      </p:sp>
      <p:sp>
        <p:nvSpPr>
          <p:cNvPr id="6" name="Footer Placeholder 5">
            <a:extLst>
              <a:ext uri="{FF2B5EF4-FFF2-40B4-BE49-F238E27FC236}">
                <a16:creationId xmlns:a16="http://schemas.microsoft.com/office/drawing/2014/main" id="{0FAF1794-426A-8A91-5541-8D1B51E61C0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3CD666A-9391-876A-E72E-CA95ED1385F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2746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Visual – Low vision, blindness, or color blindness caused by various eye conditions.</a:t>
            </a:r>
          </a:p>
          <a:p>
            <a:endParaRPr lang="en-US" dirty="0"/>
          </a:p>
          <a:p>
            <a:r>
              <a:rPr lang="en-US" dirty="0"/>
              <a:t>Auditory – Difficulty hearing, deafness and hearing impairments</a:t>
            </a:r>
          </a:p>
          <a:p>
            <a:endParaRPr lang="en-US" dirty="0"/>
          </a:p>
          <a:p>
            <a:r>
              <a:rPr lang="en-US" dirty="0"/>
              <a:t>Motor – Various forms of paralysis caused by injury, congenital conditions and tremors. </a:t>
            </a:r>
          </a:p>
          <a:p>
            <a:endParaRPr lang="en-US" dirty="0"/>
          </a:p>
          <a:p>
            <a:r>
              <a:rPr lang="en-US" dirty="0"/>
              <a:t>Cognitive – Conditions that affect the brain’s memory, attention or ability to interpret information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ASK AUDIENCE: How does accessible content benefit those without disabilities?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AUDIENCE: What are headings?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F5B8DF-5F18-2244-ADD6-F5E4A2DAF64D}"/>
              </a:ext>
            </a:extLst>
          </p:cNvPr>
          <p:cNvSpPr>
            <a:spLocks noChangeAspect="1"/>
          </p:cNvSpPr>
          <p:nvPr userDrawn="1"/>
        </p:nvSpPr>
        <p:spPr>
          <a:xfrm>
            <a:off x="211282" y="198911"/>
            <a:ext cx="11769436" cy="6460177"/>
          </a:xfrm>
          <a:prstGeom prst="rect">
            <a:avLst/>
          </a:prstGeom>
          <a:noFill/>
          <a:ln>
            <a:solidFill>
              <a:srgbClr val="BA0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Subtitle 2">
            <a:extLst>
              <a:ext uri="{FF2B5EF4-FFF2-40B4-BE49-F238E27FC236}">
                <a16:creationId xmlns:a16="http://schemas.microsoft.com/office/drawing/2014/main" id="{5D1E677F-3DB5-D442-BE98-CC4966099BA2}"/>
              </a:ext>
            </a:extLst>
          </p:cNvPr>
          <p:cNvSpPr>
            <a:spLocks noGrp="1"/>
          </p:cNvSpPr>
          <p:nvPr>
            <p:ph type="subTitle" idx="1"/>
          </p:nvPr>
        </p:nvSpPr>
        <p:spPr>
          <a:xfrm>
            <a:off x="1708480" y="4341218"/>
            <a:ext cx="8775038" cy="1072354"/>
          </a:xfrm>
          <a:prstGeom prst="rect">
            <a:avLst/>
          </a:prstGeom>
        </p:spPr>
        <p:txBody>
          <a:bodyPr>
            <a:normAutofit/>
          </a:bodyPr>
          <a:lstStyle>
            <a:lvl1pPr marL="0" indent="0" algn="ctr">
              <a:buNone/>
              <a:defRPr sz="2400">
                <a:solidFill>
                  <a:schemeClr val="tx2"/>
                </a:solidFill>
                <a:latin typeface="Georgia" panose="02040502050405020303" pitchFamily="18" charset="0"/>
              </a:defRPr>
            </a:lvl1pPr>
          </a:lstStyle>
          <a:p>
            <a:r>
              <a:rPr lang="en-US" dirty="0">
                <a:solidFill>
                  <a:srgbClr val="BA0C2F"/>
                </a:solidFill>
                <a:latin typeface="Georgia" panose="02040502050405020303" pitchFamily="18" charset="0"/>
              </a:rPr>
              <a:t>Presenter name or subtitle</a:t>
            </a:r>
          </a:p>
        </p:txBody>
      </p:sp>
      <p:grpSp>
        <p:nvGrpSpPr>
          <p:cNvPr id="11" name="Group 10">
            <a:extLst>
              <a:ext uri="{FF2B5EF4-FFF2-40B4-BE49-F238E27FC236}">
                <a16:creationId xmlns:a16="http://schemas.microsoft.com/office/drawing/2014/main" id="{FEDDC9D4-9CC1-8D44-A448-AE28FEDAE37A}"/>
              </a:ext>
            </a:extLst>
          </p:cNvPr>
          <p:cNvGrpSpPr/>
          <p:nvPr userDrawn="1"/>
        </p:nvGrpSpPr>
        <p:grpSpPr>
          <a:xfrm rot="10800000">
            <a:off x="-2" y="690553"/>
            <a:ext cx="4244006" cy="912498"/>
            <a:chOff x="8814949" y="5637475"/>
            <a:chExt cx="3145472" cy="676304"/>
          </a:xfrm>
        </p:grpSpPr>
        <p:sp>
          <p:nvSpPr>
            <p:cNvPr id="12" name="Rectangle 11">
              <a:extLst>
                <a:ext uri="{FF2B5EF4-FFF2-40B4-BE49-F238E27FC236}">
                  <a16:creationId xmlns:a16="http://schemas.microsoft.com/office/drawing/2014/main" id="{B2EA00C3-61A9-2F40-9F89-8460747735D0}"/>
                </a:ext>
              </a:extLst>
            </p:cNvPr>
            <p:cNvSpPr/>
            <p:nvPr/>
          </p:nvSpPr>
          <p:spPr>
            <a:xfrm>
              <a:off x="9088343" y="5637476"/>
              <a:ext cx="2872078" cy="676303"/>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37585D82-BE0F-0A46-B225-F278B09382D7}"/>
                </a:ext>
              </a:extLst>
            </p:cNvPr>
            <p:cNvSpPr/>
            <p:nvPr/>
          </p:nvSpPr>
          <p:spPr>
            <a:xfrm rot="16200000">
              <a:off x="8613495" y="5838929"/>
              <a:ext cx="676303" cy="273396"/>
            </a:xfrm>
            <a:prstGeom prst="triangle">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a:extLst>
              <a:ext uri="{FF2B5EF4-FFF2-40B4-BE49-F238E27FC236}">
                <a16:creationId xmlns:a16="http://schemas.microsoft.com/office/drawing/2014/main" id="{DFF6284B-150E-D840-883C-30B42949A7E6}"/>
              </a:ext>
            </a:extLst>
          </p:cNvPr>
          <p:cNvPicPr>
            <a:picLocks noChangeAspect="1"/>
          </p:cNvPicPr>
          <p:nvPr userDrawn="1"/>
        </p:nvPicPr>
        <p:blipFill>
          <a:blip r:embed="rId2"/>
          <a:srcRect/>
          <a:stretch/>
        </p:blipFill>
        <p:spPr>
          <a:xfrm>
            <a:off x="378424" y="774927"/>
            <a:ext cx="3449699" cy="743742"/>
          </a:xfrm>
          <a:prstGeom prst="rect">
            <a:avLst/>
          </a:prstGeom>
        </p:spPr>
      </p:pic>
      <p:sp>
        <p:nvSpPr>
          <p:cNvPr id="16" name="Title 1">
            <a:extLst>
              <a:ext uri="{FF2B5EF4-FFF2-40B4-BE49-F238E27FC236}">
                <a16:creationId xmlns:a16="http://schemas.microsoft.com/office/drawing/2014/main" id="{9DA5CD68-1EBF-7248-8916-0DA49E66922B}"/>
              </a:ext>
            </a:extLst>
          </p:cNvPr>
          <p:cNvSpPr>
            <a:spLocks noGrp="1"/>
          </p:cNvSpPr>
          <p:nvPr>
            <p:ph type="ctrTitle" hasCustomPrompt="1"/>
          </p:nvPr>
        </p:nvSpPr>
        <p:spPr>
          <a:xfrm>
            <a:off x="806195" y="2217880"/>
            <a:ext cx="10579608" cy="2038956"/>
          </a:xfrm>
          <a:prstGeom prst="rect">
            <a:avLst/>
          </a:prstGeom>
        </p:spPr>
        <p:txBody>
          <a:bodyPr anchor="ctr" anchorCtr="0">
            <a:normAutofit/>
          </a:bodyPr>
          <a:lstStyle>
            <a:lvl1pPr algn="ctr">
              <a:defRPr sz="7200">
                <a:solidFill>
                  <a:schemeClr val="tx1"/>
                </a:solidFill>
                <a:latin typeface="Oswald Medium" pitchFamily="2" charset="77"/>
              </a:defRPr>
            </a:lvl1pPr>
          </a:lstStyle>
          <a:p>
            <a:r>
              <a:rPr lang="en-US" sz="7200" dirty="0">
                <a:latin typeface="Oswald Medium" panose="02000603000000000000" pitchFamily="2" charset="77"/>
              </a:rPr>
              <a:t>Title slide, option 1</a:t>
            </a:r>
          </a:p>
        </p:txBody>
      </p:sp>
    </p:spTree>
    <p:extLst>
      <p:ext uri="{BB962C8B-B14F-4D97-AF65-F5344CB8AC3E}">
        <p14:creationId xmlns:p14="http://schemas.microsoft.com/office/powerpoint/2010/main" val="4163294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and columns centered, option 2">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A9B60917-51D5-FB4F-805A-0921ACF9020E}"/>
              </a:ext>
            </a:extLst>
          </p:cNvPr>
          <p:cNvPicPr>
            <a:picLocks noChangeAspect="1"/>
          </p:cNvPicPr>
          <p:nvPr userDrawn="1"/>
        </p:nvPicPr>
        <p:blipFill>
          <a:blip r:embed="rId2"/>
          <a:stretch>
            <a:fillRect/>
          </a:stretch>
        </p:blipFill>
        <p:spPr>
          <a:xfrm>
            <a:off x="0" y="313765"/>
            <a:ext cx="12192000" cy="6544235"/>
          </a:xfrm>
          <a:prstGeom prst="rect">
            <a:avLst/>
          </a:prstGeom>
        </p:spPr>
      </p:pic>
      <p:sp>
        <p:nvSpPr>
          <p:cNvPr id="8" name="Title 1">
            <a:extLst>
              <a:ext uri="{FF2B5EF4-FFF2-40B4-BE49-F238E27FC236}">
                <a16:creationId xmlns:a16="http://schemas.microsoft.com/office/drawing/2014/main" id="{6625E7ED-D783-1648-8AB9-B65495C73B5D}"/>
              </a:ext>
            </a:extLst>
          </p:cNvPr>
          <p:cNvSpPr>
            <a:spLocks noGrp="1"/>
          </p:cNvSpPr>
          <p:nvPr>
            <p:ph type="title" hasCustomPrompt="1"/>
          </p:nvPr>
        </p:nvSpPr>
        <p:spPr>
          <a:xfrm>
            <a:off x="536051" y="595713"/>
            <a:ext cx="11072853" cy="1325563"/>
          </a:xfrm>
          <a:prstGeom prst="rect">
            <a:avLst/>
          </a:prstGeom>
        </p:spPr>
        <p:txBody>
          <a:bodyPr anchor="ctr"/>
          <a:lstStyle>
            <a:lvl1pPr algn="ct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Primary header</a:t>
            </a:r>
          </a:p>
        </p:txBody>
      </p:sp>
      <p:pic>
        <p:nvPicPr>
          <p:cNvPr id="10" name="Picture 9">
            <a:extLst>
              <a:ext uri="{FF2B5EF4-FFF2-40B4-BE49-F238E27FC236}">
                <a16:creationId xmlns:a16="http://schemas.microsoft.com/office/drawing/2014/main" id="{24C7C137-EF0A-034D-B224-042E68C0B425}"/>
              </a:ext>
            </a:extLst>
          </p:cNvPr>
          <p:cNvPicPr>
            <a:picLocks noChangeAspect="1"/>
          </p:cNvPicPr>
          <p:nvPr userDrawn="1"/>
        </p:nvPicPr>
        <p:blipFill>
          <a:blip r:embed="rId3"/>
          <a:srcRect/>
          <a:stretch/>
        </p:blipFill>
        <p:spPr>
          <a:xfrm>
            <a:off x="9244429" y="6021424"/>
            <a:ext cx="2696804" cy="581421"/>
          </a:xfrm>
          <a:prstGeom prst="rect">
            <a:avLst/>
          </a:prstGeom>
        </p:spPr>
      </p:pic>
      <p:sp>
        <p:nvSpPr>
          <p:cNvPr id="5" name="Rectangle 4">
            <a:extLst>
              <a:ext uri="{FF2B5EF4-FFF2-40B4-BE49-F238E27FC236}">
                <a16:creationId xmlns:a16="http://schemas.microsoft.com/office/drawing/2014/main" id="{232B6069-0DA9-C041-9761-B09C086EA1ED}"/>
              </a:ext>
            </a:extLst>
          </p:cNvPr>
          <p:cNvSpPr/>
          <p:nvPr userDrawn="1"/>
        </p:nvSpPr>
        <p:spPr>
          <a:xfrm>
            <a:off x="0" y="0"/>
            <a:ext cx="12192000" cy="33832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CE49954E-FA82-AA48-B197-4577577B72B9}"/>
              </a:ext>
            </a:extLst>
          </p:cNvPr>
          <p:cNvSpPr>
            <a:spLocks noGrp="1"/>
          </p:cNvSpPr>
          <p:nvPr>
            <p:ph idx="10"/>
          </p:nvPr>
        </p:nvSpPr>
        <p:spPr>
          <a:xfrm>
            <a:off x="536052" y="2056213"/>
            <a:ext cx="5257846" cy="4206074"/>
          </a:xfrm>
          <a:prstGeom prst="rect">
            <a:avLst/>
          </a:prstGeom>
        </p:spPr>
        <p:txBody>
          <a:bodyPr>
            <a:normAutofit/>
          </a:bodyPr>
          <a:lstStyle/>
          <a:p>
            <a:pPr marL="0" indent="0">
              <a:buNone/>
            </a:pPr>
            <a:r>
              <a:rPr lang="en-US" sz="2400" b="1" dirty="0">
                <a:latin typeface="Georgia" panose="02040502050405020303" pitchFamily="18" charset="0"/>
              </a:rPr>
              <a:t>Column 1</a:t>
            </a:r>
          </a:p>
          <a:p>
            <a:pPr marL="0" indent="0">
              <a:buNone/>
            </a:pPr>
            <a:r>
              <a:rPr lang="en-US" sz="1800" dirty="0">
                <a:latin typeface="Georgia" panose="02040502050405020303" pitchFamily="18" charset="0"/>
              </a:rPr>
              <a:t>Body copy</a:t>
            </a:r>
          </a:p>
        </p:txBody>
      </p:sp>
      <p:sp>
        <p:nvSpPr>
          <p:cNvPr id="9" name="Content Placeholder 2">
            <a:extLst>
              <a:ext uri="{FF2B5EF4-FFF2-40B4-BE49-F238E27FC236}">
                <a16:creationId xmlns:a16="http://schemas.microsoft.com/office/drawing/2014/main" id="{146F6FAD-BB03-2F47-A85C-93D33C4A838D}"/>
              </a:ext>
            </a:extLst>
          </p:cNvPr>
          <p:cNvSpPr>
            <a:spLocks noGrp="1"/>
          </p:cNvSpPr>
          <p:nvPr>
            <p:ph idx="11"/>
          </p:nvPr>
        </p:nvSpPr>
        <p:spPr>
          <a:xfrm>
            <a:off x="6351058" y="2056213"/>
            <a:ext cx="5257846" cy="3721735"/>
          </a:xfrm>
          <a:prstGeom prst="rect">
            <a:avLst/>
          </a:prstGeom>
        </p:spPr>
        <p:txBody>
          <a:bodyPr>
            <a:normAutofit/>
          </a:bodyPr>
          <a:lstStyle/>
          <a:p>
            <a:pPr marL="0" indent="0">
              <a:buNone/>
            </a:pPr>
            <a:r>
              <a:rPr lang="en-US" sz="2400" b="1" dirty="0">
                <a:latin typeface="Georgia" panose="02040502050405020303" pitchFamily="18" charset="0"/>
              </a:rPr>
              <a:t>Column 1</a:t>
            </a:r>
          </a:p>
          <a:p>
            <a:pPr marL="0" indent="0">
              <a:buNone/>
            </a:pPr>
            <a:r>
              <a:rPr lang="en-US" sz="1800" dirty="0">
                <a:latin typeface="Georgia" panose="02040502050405020303" pitchFamily="18" charset="0"/>
              </a:rPr>
              <a:t>Body copy</a:t>
            </a:r>
          </a:p>
        </p:txBody>
      </p:sp>
    </p:spTree>
    <p:extLst>
      <p:ext uri="{BB962C8B-B14F-4D97-AF65-F5344CB8AC3E}">
        <p14:creationId xmlns:p14="http://schemas.microsoft.com/office/powerpoint/2010/main" val="1266163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41F3405-8841-A74E-8D4F-7054309B4485}"/>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endParaRPr lang="en-US" dirty="0"/>
          </a:p>
        </p:txBody>
      </p:sp>
      <p:sp>
        <p:nvSpPr>
          <p:cNvPr id="3" name="Rectangle 2">
            <a:extLst>
              <a:ext uri="{FF2B5EF4-FFF2-40B4-BE49-F238E27FC236}">
                <a16:creationId xmlns:a16="http://schemas.microsoft.com/office/drawing/2014/main" id="{564B368E-069E-FF4E-90A6-C2F876D733FC}"/>
              </a:ext>
            </a:extLst>
          </p:cNvPr>
          <p:cNvSpPr>
            <a:spLocks noChangeAspect="1"/>
          </p:cNvSpPr>
          <p:nvPr userDrawn="1"/>
        </p:nvSpPr>
        <p:spPr>
          <a:xfrm>
            <a:off x="211282" y="198911"/>
            <a:ext cx="11769436" cy="646017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4" name="Group 3">
            <a:extLst>
              <a:ext uri="{FF2B5EF4-FFF2-40B4-BE49-F238E27FC236}">
                <a16:creationId xmlns:a16="http://schemas.microsoft.com/office/drawing/2014/main" id="{FE2E0A6C-EB4B-5D42-B747-E5C112F416C2}"/>
              </a:ext>
            </a:extLst>
          </p:cNvPr>
          <p:cNvGrpSpPr/>
          <p:nvPr userDrawn="1"/>
        </p:nvGrpSpPr>
        <p:grpSpPr>
          <a:xfrm rot="10800000">
            <a:off x="0" y="5591686"/>
            <a:ext cx="3448046" cy="676304"/>
            <a:chOff x="8743954" y="5637474"/>
            <a:chExt cx="3448046" cy="676304"/>
          </a:xfrm>
        </p:grpSpPr>
        <p:sp>
          <p:nvSpPr>
            <p:cNvPr id="5" name="Rectangle 4">
              <a:extLst>
                <a:ext uri="{FF2B5EF4-FFF2-40B4-BE49-F238E27FC236}">
                  <a16:creationId xmlns:a16="http://schemas.microsoft.com/office/drawing/2014/main" id="{A7FA9FC6-5AD6-0B4A-9826-EBBF9DEBDF02}"/>
                </a:ext>
              </a:extLst>
            </p:cNvPr>
            <p:cNvSpPr/>
            <p:nvPr/>
          </p:nvSpPr>
          <p:spPr>
            <a:xfrm>
              <a:off x="9088342" y="5637474"/>
              <a:ext cx="3103658" cy="676303"/>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iangle 5">
              <a:extLst>
                <a:ext uri="{FF2B5EF4-FFF2-40B4-BE49-F238E27FC236}">
                  <a16:creationId xmlns:a16="http://schemas.microsoft.com/office/drawing/2014/main" id="{40EA04F9-541C-C941-84F5-D98D3CF96948}"/>
                </a:ext>
              </a:extLst>
            </p:cNvPr>
            <p:cNvSpPr/>
            <p:nvPr/>
          </p:nvSpPr>
          <p:spPr>
            <a:xfrm rot="16200000">
              <a:off x="8577998" y="5803432"/>
              <a:ext cx="676302" cy="344390"/>
            </a:xfrm>
            <a:prstGeom prst="triangle">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 Placeholder 11">
            <a:extLst>
              <a:ext uri="{FF2B5EF4-FFF2-40B4-BE49-F238E27FC236}">
                <a16:creationId xmlns:a16="http://schemas.microsoft.com/office/drawing/2014/main" id="{D52186C6-3E4C-3D4E-96C7-BD21BD70DDA6}"/>
              </a:ext>
            </a:extLst>
          </p:cNvPr>
          <p:cNvSpPr>
            <a:spLocks noGrp="1"/>
          </p:cNvSpPr>
          <p:nvPr>
            <p:ph type="body" sz="quarter" idx="11" hasCustomPrompt="1"/>
          </p:nvPr>
        </p:nvSpPr>
        <p:spPr>
          <a:xfrm>
            <a:off x="211231" y="5633673"/>
            <a:ext cx="2892425" cy="59232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Oswald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schemeClr val="bg1"/>
                </a:solidFill>
                <a:latin typeface="Trade Gothic LT Std Cn" pitchFamily="2" charset="0"/>
              </a:rPr>
              <a:t>Consider adding a caption for your photo.</a:t>
            </a:r>
          </a:p>
          <a:p>
            <a:pPr lvl="0"/>
            <a:endParaRPr lang="en-US" dirty="0"/>
          </a:p>
        </p:txBody>
      </p:sp>
    </p:spTree>
    <p:extLst>
      <p:ext uri="{BB962C8B-B14F-4D97-AF65-F5344CB8AC3E}">
        <p14:creationId xmlns:p14="http://schemas.microsoft.com/office/powerpoint/2010/main" val="785681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with subtext and image, option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7C0E10E-1AD4-2D48-B9F0-3EA082F79EBF}"/>
              </a:ext>
            </a:extLst>
          </p:cNvPr>
          <p:cNvSpPr>
            <a:spLocks noGrp="1"/>
          </p:cNvSpPr>
          <p:nvPr>
            <p:ph type="pic" sz="quarter" idx="10"/>
          </p:nvPr>
        </p:nvSpPr>
        <p:spPr>
          <a:xfrm>
            <a:off x="7499350" y="0"/>
            <a:ext cx="4692650" cy="6858000"/>
          </a:xfrm>
          <a:prstGeom prst="rect">
            <a:avLst/>
          </a:prstGeom>
        </p:spPr>
        <p:txBody>
          <a:bodyPr/>
          <a:lstStyle/>
          <a:p>
            <a:endParaRPr lang="en-US"/>
          </a:p>
        </p:txBody>
      </p:sp>
      <p:sp>
        <p:nvSpPr>
          <p:cNvPr id="3" name="Title 1">
            <a:extLst>
              <a:ext uri="{FF2B5EF4-FFF2-40B4-BE49-F238E27FC236}">
                <a16:creationId xmlns:a16="http://schemas.microsoft.com/office/drawing/2014/main" id="{3C208FA1-A3D4-4841-869A-6119DB8BC5F3}"/>
              </a:ext>
            </a:extLst>
          </p:cNvPr>
          <p:cNvSpPr>
            <a:spLocks noGrp="1"/>
          </p:cNvSpPr>
          <p:nvPr>
            <p:ph type="title"/>
          </p:nvPr>
        </p:nvSpPr>
        <p:spPr>
          <a:xfrm>
            <a:off x="536051" y="595713"/>
            <a:ext cx="6278217" cy="1325563"/>
          </a:xfrm>
          <a:prstGeom prst="rect">
            <a:avLst/>
          </a:prstGeom>
        </p:spPr>
        <p:txBody>
          <a:bodyPr/>
          <a:lstStyle>
            <a:lvl1pP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Header</a:t>
            </a:r>
          </a:p>
        </p:txBody>
      </p:sp>
      <p:sp>
        <p:nvSpPr>
          <p:cNvPr id="4" name="Content Placeholder 2">
            <a:extLst>
              <a:ext uri="{FF2B5EF4-FFF2-40B4-BE49-F238E27FC236}">
                <a16:creationId xmlns:a16="http://schemas.microsoft.com/office/drawing/2014/main" id="{A71E9B0E-D41A-A54F-8394-080253CB95EE}"/>
              </a:ext>
            </a:extLst>
          </p:cNvPr>
          <p:cNvSpPr>
            <a:spLocks noGrp="1"/>
          </p:cNvSpPr>
          <p:nvPr>
            <p:ph idx="1"/>
          </p:nvPr>
        </p:nvSpPr>
        <p:spPr>
          <a:xfrm>
            <a:off x="536051" y="2056213"/>
            <a:ext cx="6278217" cy="4351338"/>
          </a:xfrm>
          <a:prstGeom prst="rect">
            <a:avLst/>
          </a:prstGeom>
        </p:spPr>
        <p:txBody>
          <a:bodyPr>
            <a:normAutofit/>
          </a:bodyPr>
          <a:lstStyle>
            <a:lvl1pPr>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Secondary header</a:t>
            </a:r>
          </a:p>
          <a:p>
            <a:r>
              <a:rPr lang="en-US" sz="1800" dirty="0">
                <a:latin typeface="Georgia" panose="02040502050405020303" pitchFamily="18" charset="0"/>
              </a:rPr>
              <a:t>Bullet</a:t>
            </a:r>
          </a:p>
          <a:p>
            <a:r>
              <a:rPr lang="en-US" sz="1800" dirty="0">
                <a:latin typeface="Georgia" panose="02040502050405020303" pitchFamily="18" charset="0"/>
              </a:rPr>
              <a:t>Point</a:t>
            </a:r>
          </a:p>
          <a:p>
            <a:r>
              <a:rPr lang="en-US" sz="1800" dirty="0">
                <a:latin typeface="Georgia" panose="02040502050405020303" pitchFamily="18" charset="0"/>
              </a:rPr>
              <a:t>List</a:t>
            </a:r>
          </a:p>
        </p:txBody>
      </p:sp>
      <p:grpSp>
        <p:nvGrpSpPr>
          <p:cNvPr id="5" name="Group 4">
            <a:extLst>
              <a:ext uri="{FF2B5EF4-FFF2-40B4-BE49-F238E27FC236}">
                <a16:creationId xmlns:a16="http://schemas.microsoft.com/office/drawing/2014/main" id="{6FBF792D-D7EA-1443-A0AA-F47A79E50497}"/>
              </a:ext>
            </a:extLst>
          </p:cNvPr>
          <p:cNvGrpSpPr/>
          <p:nvPr userDrawn="1"/>
        </p:nvGrpSpPr>
        <p:grpSpPr>
          <a:xfrm>
            <a:off x="8743954" y="5731247"/>
            <a:ext cx="3448046" cy="676304"/>
            <a:chOff x="8743954" y="5637474"/>
            <a:chExt cx="3448046" cy="676304"/>
          </a:xfrm>
        </p:grpSpPr>
        <p:sp>
          <p:nvSpPr>
            <p:cNvPr id="6" name="Rectangle 5">
              <a:extLst>
                <a:ext uri="{FF2B5EF4-FFF2-40B4-BE49-F238E27FC236}">
                  <a16:creationId xmlns:a16="http://schemas.microsoft.com/office/drawing/2014/main" id="{715914FF-9263-024A-A9F3-CEB7B3BB251F}"/>
                </a:ext>
              </a:extLst>
            </p:cNvPr>
            <p:cNvSpPr/>
            <p:nvPr/>
          </p:nvSpPr>
          <p:spPr>
            <a:xfrm>
              <a:off x="9088342" y="5637474"/>
              <a:ext cx="3103658" cy="676303"/>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753B1F92-C7ED-3C45-8F22-210A592E6824}"/>
                </a:ext>
              </a:extLst>
            </p:cNvPr>
            <p:cNvSpPr/>
            <p:nvPr/>
          </p:nvSpPr>
          <p:spPr>
            <a:xfrm rot="16200000">
              <a:off x="8577998" y="5803432"/>
              <a:ext cx="676302" cy="344390"/>
            </a:xfrm>
            <a:prstGeom prst="triangle">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 Placeholder 11">
            <a:extLst>
              <a:ext uri="{FF2B5EF4-FFF2-40B4-BE49-F238E27FC236}">
                <a16:creationId xmlns:a16="http://schemas.microsoft.com/office/drawing/2014/main" id="{E78F07A1-989D-BD40-971A-187C67FF249D}"/>
              </a:ext>
            </a:extLst>
          </p:cNvPr>
          <p:cNvSpPr>
            <a:spLocks noGrp="1"/>
          </p:cNvSpPr>
          <p:nvPr>
            <p:ph type="body" sz="quarter" idx="11" hasCustomPrompt="1"/>
          </p:nvPr>
        </p:nvSpPr>
        <p:spPr>
          <a:xfrm>
            <a:off x="9193958" y="5773234"/>
            <a:ext cx="2892425" cy="59232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Oswald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schemeClr val="bg1"/>
                </a:solidFill>
                <a:latin typeface="Trade Gothic LT Std Cn" pitchFamily="2" charset="0"/>
              </a:rPr>
              <a:t>Consider adding a caption for your photo.</a:t>
            </a:r>
          </a:p>
          <a:p>
            <a:pPr lvl="0"/>
            <a:endParaRPr lang="en-US" dirty="0"/>
          </a:p>
        </p:txBody>
      </p:sp>
    </p:spTree>
    <p:extLst>
      <p:ext uri="{BB962C8B-B14F-4D97-AF65-F5344CB8AC3E}">
        <p14:creationId xmlns:p14="http://schemas.microsoft.com/office/powerpoint/2010/main" val="4090348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with subtext and image, option 2">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464000C3-3C15-1D46-A188-6B08BAE3139E}"/>
              </a:ext>
            </a:extLst>
          </p:cNvPr>
          <p:cNvPicPr>
            <a:picLocks noChangeAspect="1"/>
          </p:cNvPicPr>
          <p:nvPr userDrawn="1"/>
        </p:nvPicPr>
        <p:blipFill>
          <a:blip r:embed="rId2"/>
          <a:stretch>
            <a:fillRect/>
          </a:stretch>
        </p:blipFill>
        <p:spPr>
          <a:xfrm>
            <a:off x="0" y="313765"/>
            <a:ext cx="12192000" cy="6544235"/>
          </a:xfrm>
          <a:prstGeom prst="rect">
            <a:avLst/>
          </a:prstGeom>
        </p:spPr>
      </p:pic>
      <p:sp>
        <p:nvSpPr>
          <p:cNvPr id="10" name="Picture Placeholder 9">
            <a:extLst>
              <a:ext uri="{FF2B5EF4-FFF2-40B4-BE49-F238E27FC236}">
                <a16:creationId xmlns:a16="http://schemas.microsoft.com/office/drawing/2014/main" id="{67C0E10E-1AD4-2D48-B9F0-3EA082F79EBF}"/>
              </a:ext>
            </a:extLst>
          </p:cNvPr>
          <p:cNvSpPr>
            <a:spLocks noGrp="1"/>
          </p:cNvSpPr>
          <p:nvPr>
            <p:ph type="pic" sz="quarter" idx="10"/>
          </p:nvPr>
        </p:nvSpPr>
        <p:spPr>
          <a:xfrm>
            <a:off x="7499350" y="0"/>
            <a:ext cx="4692650" cy="6858000"/>
          </a:xfrm>
          <a:prstGeom prst="rect">
            <a:avLst/>
          </a:prstGeom>
        </p:spPr>
        <p:txBody>
          <a:bodyPr/>
          <a:lstStyle/>
          <a:p>
            <a:endParaRPr lang="en-US"/>
          </a:p>
        </p:txBody>
      </p:sp>
      <p:sp>
        <p:nvSpPr>
          <p:cNvPr id="3" name="Title 1">
            <a:extLst>
              <a:ext uri="{FF2B5EF4-FFF2-40B4-BE49-F238E27FC236}">
                <a16:creationId xmlns:a16="http://schemas.microsoft.com/office/drawing/2014/main" id="{3C208FA1-A3D4-4841-869A-6119DB8BC5F3}"/>
              </a:ext>
            </a:extLst>
          </p:cNvPr>
          <p:cNvSpPr>
            <a:spLocks noGrp="1"/>
          </p:cNvSpPr>
          <p:nvPr>
            <p:ph type="title"/>
          </p:nvPr>
        </p:nvSpPr>
        <p:spPr>
          <a:xfrm>
            <a:off x="536051" y="595713"/>
            <a:ext cx="6278217" cy="1325563"/>
          </a:xfrm>
          <a:prstGeom prst="rect">
            <a:avLst/>
          </a:prstGeom>
        </p:spPr>
        <p:txBody>
          <a:bodyPr/>
          <a:lstStyle>
            <a:lvl1pP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Header</a:t>
            </a:r>
          </a:p>
        </p:txBody>
      </p:sp>
      <p:sp>
        <p:nvSpPr>
          <p:cNvPr id="4" name="Content Placeholder 2">
            <a:extLst>
              <a:ext uri="{FF2B5EF4-FFF2-40B4-BE49-F238E27FC236}">
                <a16:creationId xmlns:a16="http://schemas.microsoft.com/office/drawing/2014/main" id="{A71E9B0E-D41A-A54F-8394-080253CB95EE}"/>
              </a:ext>
            </a:extLst>
          </p:cNvPr>
          <p:cNvSpPr>
            <a:spLocks noGrp="1"/>
          </p:cNvSpPr>
          <p:nvPr>
            <p:ph idx="1"/>
          </p:nvPr>
        </p:nvSpPr>
        <p:spPr>
          <a:xfrm>
            <a:off x="536051" y="2056213"/>
            <a:ext cx="6278217" cy="4351338"/>
          </a:xfrm>
          <a:prstGeom prst="rect">
            <a:avLst/>
          </a:prstGeom>
        </p:spPr>
        <p:txBody>
          <a:bodyPr>
            <a:normAutofit/>
          </a:bodyPr>
          <a:lstStyle>
            <a:lvl1pPr>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Secondary header</a:t>
            </a:r>
          </a:p>
          <a:p>
            <a:r>
              <a:rPr lang="en-US" sz="1800" dirty="0">
                <a:latin typeface="Georgia" panose="02040502050405020303" pitchFamily="18" charset="0"/>
              </a:rPr>
              <a:t>Bullet</a:t>
            </a:r>
          </a:p>
          <a:p>
            <a:r>
              <a:rPr lang="en-US" sz="1800" dirty="0">
                <a:latin typeface="Georgia" panose="02040502050405020303" pitchFamily="18" charset="0"/>
              </a:rPr>
              <a:t>Point</a:t>
            </a:r>
          </a:p>
          <a:p>
            <a:r>
              <a:rPr lang="en-US" sz="1800" dirty="0">
                <a:latin typeface="Georgia" panose="02040502050405020303" pitchFamily="18" charset="0"/>
              </a:rPr>
              <a:t>List</a:t>
            </a:r>
          </a:p>
        </p:txBody>
      </p:sp>
      <p:grpSp>
        <p:nvGrpSpPr>
          <p:cNvPr id="5" name="Group 4">
            <a:extLst>
              <a:ext uri="{FF2B5EF4-FFF2-40B4-BE49-F238E27FC236}">
                <a16:creationId xmlns:a16="http://schemas.microsoft.com/office/drawing/2014/main" id="{6FBF792D-D7EA-1443-A0AA-F47A79E50497}"/>
              </a:ext>
            </a:extLst>
          </p:cNvPr>
          <p:cNvGrpSpPr/>
          <p:nvPr userDrawn="1"/>
        </p:nvGrpSpPr>
        <p:grpSpPr>
          <a:xfrm>
            <a:off x="8743954" y="5731247"/>
            <a:ext cx="3448046" cy="676304"/>
            <a:chOff x="8743954" y="5637474"/>
            <a:chExt cx="3448046" cy="676304"/>
          </a:xfrm>
        </p:grpSpPr>
        <p:sp>
          <p:nvSpPr>
            <p:cNvPr id="6" name="Rectangle 5">
              <a:extLst>
                <a:ext uri="{FF2B5EF4-FFF2-40B4-BE49-F238E27FC236}">
                  <a16:creationId xmlns:a16="http://schemas.microsoft.com/office/drawing/2014/main" id="{715914FF-9263-024A-A9F3-CEB7B3BB251F}"/>
                </a:ext>
              </a:extLst>
            </p:cNvPr>
            <p:cNvSpPr/>
            <p:nvPr/>
          </p:nvSpPr>
          <p:spPr>
            <a:xfrm>
              <a:off x="9088342" y="5637474"/>
              <a:ext cx="3103658" cy="676303"/>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753B1F92-C7ED-3C45-8F22-210A592E6824}"/>
                </a:ext>
              </a:extLst>
            </p:cNvPr>
            <p:cNvSpPr/>
            <p:nvPr/>
          </p:nvSpPr>
          <p:spPr>
            <a:xfrm rot="16200000">
              <a:off x="8577998" y="5803432"/>
              <a:ext cx="676302" cy="344390"/>
            </a:xfrm>
            <a:prstGeom prst="triangle">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 Placeholder 11">
            <a:extLst>
              <a:ext uri="{FF2B5EF4-FFF2-40B4-BE49-F238E27FC236}">
                <a16:creationId xmlns:a16="http://schemas.microsoft.com/office/drawing/2014/main" id="{646ED4F5-81EF-324D-958E-EDABB8E17AA4}"/>
              </a:ext>
            </a:extLst>
          </p:cNvPr>
          <p:cNvSpPr>
            <a:spLocks noGrp="1"/>
          </p:cNvSpPr>
          <p:nvPr>
            <p:ph type="body" sz="quarter" idx="11" hasCustomPrompt="1"/>
          </p:nvPr>
        </p:nvSpPr>
        <p:spPr>
          <a:xfrm>
            <a:off x="9193958" y="5773234"/>
            <a:ext cx="2892425" cy="59232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Oswald Medium"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schemeClr val="bg1"/>
                </a:solidFill>
                <a:latin typeface="Trade Gothic LT Std Cn" pitchFamily="2" charset="0"/>
              </a:rPr>
              <a:t>Consider adding a caption for your photo.</a:t>
            </a:r>
          </a:p>
          <a:p>
            <a:pPr lvl="0"/>
            <a:endParaRPr lang="en-US" dirty="0"/>
          </a:p>
        </p:txBody>
      </p:sp>
    </p:spTree>
    <p:extLst>
      <p:ext uri="{BB962C8B-B14F-4D97-AF65-F5344CB8AC3E}">
        <p14:creationId xmlns:p14="http://schemas.microsoft.com/office/powerpoint/2010/main" val="2448976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tiles, option 1">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F504841-0C7A-AE42-8B71-22505C01BF64}"/>
              </a:ext>
            </a:extLst>
          </p:cNvPr>
          <p:cNvSpPr>
            <a:spLocks noGrp="1"/>
          </p:cNvSpPr>
          <p:nvPr>
            <p:ph type="pic" sz="quarter" idx="10"/>
          </p:nvPr>
        </p:nvSpPr>
        <p:spPr>
          <a:xfrm>
            <a:off x="183315" y="185910"/>
            <a:ext cx="2827337" cy="3703730"/>
          </a:xfrm>
          <a:prstGeom prst="rect">
            <a:avLst/>
          </a:prstGeom>
        </p:spPr>
        <p:txBody>
          <a:bodyPr/>
          <a:lstStyle/>
          <a:p>
            <a:endParaRPr lang="en-US"/>
          </a:p>
        </p:txBody>
      </p:sp>
      <p:sp>
        <p:nvSpPr>
          <p:cNvPr id="18" name="Picture Placeholder 17">
            <a:extLst>
              <a:ext uri="{FF2B5EF4-FFF2-40B4-BE49-F238E27FC236}">
                <a16:creationId xmlns:a16="http://schemas.microsoft.com/office/drawing/2014/main" id="{ECA46ADD-B768-3F43-8A2B-FCF4E727DC0F}"/>
              </a:ext>
            </a:extLst>
          </p:cNvPr>
          <p:cNvSpPr>
            <a:spLocks noGrp="1"/>
          </p:cNvSpPr>
          <p:nvPr>
            <p:ph type="pic" sz="quarter" idx="11"/>
          </p:nvPr>
        </p:nvSpPr>
        <p:spPr>
          <a:xfrm>
            <a:off x="3181287" y="185910"/>
            <a:ext cx="2827338" cy="3703730"/>
          </a:xfrm>
          <a:prstGeom prst="rect">
            <a:avLst/>
          </a:prstGeom>
        </p:spPr>
        <p:txBody>
          <a:bodyPr/>
          <a:lstStyle/>
          <a:p>
            <a:endParaRPr lang="en-US"/>
          </a:p>
        </p:txBody>
      </p:sp>
      <p:sp>
        <p:nvSpPr>
          <p:cNvPr id="20" name="Picture Placeholder 19">
            <a:extLst>
              <a:ext uri="{FF2B5EF4-FFF2-40B4-BE49-F238E27FC236}">
                <a16:creationId xmlns:a16="http://schemas.microsoft.com/office/drawing/2014/main" id="{F22FB1C9-505F-6440-8531-B0CB067FCD98}"/>
              </a:ext>
            </a:extLst>
          </p:cNvPr>
          <p:cNvSpPr>
            <a:spLocks noGrp="1"/>
          </p:cNvSpPr>
          <p:nvPr>
            <p:ph type="pic" sz="quarter" idx="12"/>
          </p:nvPr>
        </p:nvSpPr>
        <p:spPr>
          <a:xfrm>
            <a:off x="6178733" y="171715"/>
            <a:ext cx="2827338" cy="3717925"/>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DAFDCB5E-BC59-874D-8AA6-D4E781802420}"/>
              </a:ext>
            </a:extLst>
          </p:cNvPr>
          <p:cNvSpPr>
            <a:spLocks noGrp="1"/>
          </p:cNvSpPr>
          <p:nvPr>
            <p:ph type="pic" sz="quarter" idx="13"/>
          </p:nvPr>
        </p:nvSpPr>
        <p:spPr>
          <a:xfrm>
            <a:off x="9181347" y="171714"/>
            <a:ext cx="2827338" cy="3717925"/>
          </a:xfrm>
          <a:prstGeom prst="rect">
            <a:avLst/>
          </a:prstGeom>
        </p:spPr>
        <p:txBody>
          <a:bodyPr/>
          <a:lstStyle/>
          <a:p>
            <a:endParaRPr lang="en-US"/>
          </a:p>
        </p:txBody>
      </p:sp>
      <p:sp>
        <p:nvSpPr>
          <p:cNvPr id="22" name="Title 1">
            <a:extLst>
              <a:ext uri="{FF2B5EF4-FFF2-40B4-BE49-F238E27FC236}">
                <a16:creationId xmlns:a16="http://schemas.microsoft.com/office/drawing/2014/main" id="{C741506A-E775-CA45-9605-577D5AB95B07}"/>
              </a:ext>
            </a:extLst>
          </p:cNvPr>
          <p:cNvSpPr>
            <a:spLocks noGrp="1"/>
          </p:cNvSpPr>
          <p:nvPr>
            <p:ph type="title" hasCustomPrompt="1"/>
          </p:nvPr>
        </p:nvSpPr>
        <p:spPr>
          <a:xfrm>
            <a:off x="472198" y="4026240"/>
            <a:ext cx="11072853" cy="1325563"/>
          </a:xfrm>
          <a:prstGeom prst="rect">
            <a:avLst/>
          </a:prstGeom>
        </p:spPr>
        <p:txBody>
          <a:bodyPr anchor="ctr"/>
          <a:lstStyle>
            <a:lvl1pPr algn="ct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Centered header</a:t>
            </a:r>
          </a:p>
        </p:txBody>
      </p:sp>
      <p:sp>
        <p:nvSpPr>
          <p:cNvPr id="23" name="Content Placeholder 2">
            <a:extLst>
              <a:ext uri="{FF2B5EF4-FFF2-40B4-BE49-F238E27FC236}">
                <a16:creationId xmlns:a16="http://schemas.microsoft.com/office/drawing/2014/main" id="{09AA5E44-4C07-A24B-9EC6-2271D9941911}"/>
              </a:ext>
            </a:extLst>
          </p:cNvPr>
          <p:cNvSpPr>
            <a:spLocks noGrp="1"/>
          </p:cNvSpPr>
          <p:nvPr>
            <p:ph idx="1"/>
          </p:nvPr>
        </p:nvSpPr>
        <p:spPr>
          <a:xfrm>
            <a:off x="472198" y="5475151"/>
            <a:ext cx="11072853" cy="1196939"/>
          </a:xfrm>
          <a:prstGeom prst="rect">
            <a:avLst/>
          </a:prstGeom>
        </p:spPr>
        <p:txBody>
          <a:bodyPr>
            <a:normAutofit/>
          </a:bodyPr>
          <a:lstStyle>
            <a:lvl1pPr algn="ctr">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Secondary header</a:t>
            </a:r>
          </a:p>
          <a:p>
            <a:pPr marL="0" indent="0">
              <a:buNone/>
            </a:pPr>
            <a:r>
              <a:rPr lang="en-US" sz="1800" dirty="0">
                <a:latin typeface="Georgia" panose="02040502050405020303" pitchFamily="18" charset="0"/>
              </a:rPr>
              <a:t>Body copy</a:t>
            </a:r>
          </a:p>
        </p:txBody>
      </p:sp>
    </p:spTree>
    <p:extLst>
      <p:ext uri="{BB962C8B-B14F-4D97-AF65-F5344CB8AC3E}">
        <p14:creationId xmlns:p14="http://schemas.microsoft.com/office/powerpoint/2010/main" val="2712586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tiles, option 2">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60043EF1-F8B5-2046-801E-B4684C8A69C9}"/>
              </a:ext>
            </a:extLst>
          </p:cNvPr>
          <p:cNvPicPr>
            <a:picLocks noChangeAspect="1"/>
          </p:cNvPicPr>
          <p:nvPr userDrawn="1"/>
        </p:nvPicPr>
        <p:blipFill>
          <a:blip r:embed="rId2"/>
          <a:stretch>
            <a:fillRect/>
          </a:stretch>
        </p:blipFill>
        <p:spPr>
          <a:xfrm>
            <a:off x="0" y="313765"/>
            <a:ext cx="12192000" cy="6544235"/>
          </a:xfrm>
          <a:prstGeom prst="rect">
            <a:avLst/>
          </a:prstGeom>
        </p:spPr>
      </p:pic>
      <p:sp>
        <p:nvSpPr>
          <p:cNvPr id="16" name="Picture Placeholder 15">
            <a:extLst>
              <a:ext uri="{FF2B5EF4-FFF2-40B4-BE49-F238E27FC236}">
                <a16:creationId xmlns:a16="http://schemas.microsoft.com/office/drawing/2014/main" id="{DF504841-0C7A-AE42-8B71-22505C01BF64}"/>
              </a:ext>
            </a:extLst>
          </p:cNvPr>
          <p:cNvSpPr>
            <a:spLocks noGrp="1"/>
          </p:cNvSpPr>
          <p:nvPr>
            <p:ph type="pic" sz="quarter" idx="10"/>
          </p:nvPr>
        </p:nvSpPr>
        <p:spPr>
          <a:xfrm>
            <a:off x="183315" y="185910"/>
            <a:ext cx="2827337" cy="3703730"/>
          </a:xfrm>
          <a:prstGeom prst="rect">
            <a:avLst/>
          </a:prstGeom>
        </p:spPr>
        <p:txBody>
          <a:bodyPr/>
          <a:lstStyle/>
          <a:p>
            <a:endParaRPr lang="en-US"/>
          </a:p>
        </p:txBody>
      </p:sp>
      <p:sp>
        <p:nvSpPr>
          <p:cNvPr id="18" name="Picture Placeholder 17">
            <a:extLst>
              <a:ext uri="{FF2B5EF4-FFF2-40B4-BE49-F238E27FC236}">
                <a16:creationId xmlns:a16="http://schemas.microsoft.com/office/drawing/2014/main" id="{ECA46ADD-B768-3F43-8A2B-FCF4E727DC0F}"/>
              </a:ext>
            </a:extLst>
          </p:cNvPr>
          <p:cNvSpPr>
            <a:spLocks noGrp="1"/>
          </p:cNvSpPr>
          <p:nvPr>
            <p:ph type="pic" sz="quarter" idx="11"/>
          </p:nvPr>
        </p:nvSpPr>
        <p:spPr>
          <a:xfrm>
            <a:off x="3181287" y="185910"/>
            <a:ext cx="2827338" cy="3703730"/>
          </a:xfrm>
          <a:prstGeom prst="rect">
            <a:avLst/>
          </a:prstGeom>
        </p:spPr>
        <p:txBody>
          <a:bodyPr/>
          <a:lstStyle/>
          <a:p>
            <a:endParaRPr lang="en-US"/>
          </a:p>
        </p:txBody>
      </p:sp>
      <p:sp>
        <p:nvSpPr>
          <p:cNvPr id="20" name="Picture Placeholder 19">
            <a:extLst>
              <a:ext uri="{FF2B5EF4-FFF2-40B4-BE49-F238E27FC236}">
                <a16:creationId xmlns:a16="http://schemas.microsoft.com/office/drawing/2014/main" id="{F22FB1C9-505F-6440-8531-B0CB067FCD98}"/>
              </a:ext>
            </a:extLst>
          </p:cNvPr>
          <p:cNvSpPr>
            <a:spLocks noGrp="1"/>
          </p:cNvSpPr>
          <p:nvPr>
            <p:ph type="pic" sz="quarter" idx="12"/>
          </p:nvPr>
        </p:nvSpPr>
        <p:spPr>
          <a:xfrm>
            <a:off x="6178733" y="171715"/>
            <a:ext cx="2827338" cy="3717925"/>
          </a:xfrm>
          <a:prstGeom prst="rect">
            <a:avLst/>
          </a:prstGeom>
        </p:spPr>
        <p:txBody>
          <a:bodyPr/>
          <a:lstStyle/>
          <a:p>
            <a:endParaRPr lang="en-US"/>
          </a:p>
        </p:txBody>
      </p:sp>
      <p:sp>
        <p:nvSpPr>
          <p:cNvPr id="21" name="Picture Placeholder 19">
            <a:extLst>
              <a:ext uri="{FF2B5EF4-FFF2-40B4-BE49-F238E27FC236}">
                <a16:creationId xmlns:a16="http://schemas.microsoft.com/office/drawing/2014/main" id="{DAFDCB5E-BC59-874D-8AA6-D4E781802420}"/>
              </a:ext>
            </a:extLst>
          </p:cNvPr>
          <p:cNvSpPr>
            <a:spLocks noGrp="1"/>
          </p:cNvSpPr>
          <p:nvPr>
            <p:ph type="pic" sz="quarter" idx="13"/>
          </p:nvPr>
        </p:nvSpPr>
        <p:spPr>
          <a:xfrm>
            <a:off x="9181347" y="171714"/>
            <a:ext cx="2827338" cy="3717925"/>
          </a:xfrm>
          <a:prstGeom prst="rect">
            <a:avLst/>
          </a:prstGeom>
        </p:spPr>
        <p:txBody>
          <a:bodyPr/>
          <a:lstStyle/>
          <a:p>
            <a:endParaRPr lang="en-US"/>
          </a:p>
        </p:txBody>
      </p:sp>
      <p:sp>
        <p:nvSpPr>
          <p:cNvPr id="8" name="Title 1">
            <a:extLst>
              <a:ext uri="{FF2B5EF4-FFF2-40B4-BE49-F238E27FC236}">
                <a16:creationId xmlns:a16="http://schemas.microsoft.com/office/drawing/2014/main" id="{EEAE9DF8-668C-F744-965D-AF413E3B93EB}"/>
              </a:ext>
            </a:extLst>
          </p:cNvPr>
          <p:cNvSpPr>
            <a:spLocks noGrp="1"/>
          </p:cNvSpPr>
          <p:nvPr>
            <p:ph type="title" hasCustomPrompt="1"/>
          </p:nvPr>
        </p:nvSpPr>
        <p:spPr>
          <a:xfrm>
            <a:off x="472198" y="4026240"/>
            <a:ext cx="11072853" cy="1325563"/>
          </a:xfrm>
          <a:prstGeom prst="rect">
            <a:avLst/>
          </a:prstGeom>
        </p:spPr>
        <p:txBody>
          <a:bodyPr anchor="ctr"/>
          <a:lstStyle>
            <a:lvl1pPr algn="ct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Centered header</a:t>
            </a:r>
          </a:p>
        </p:txBody>
      </p:sp>
      <p:sp>
        <p:nvSpPr>
          <p:cNvPr id="9" name="Content Placeholder 2">
            <a:extLst>
              <a:ext uri="{FF2B5EF4-FFF2-40B4-BE49-F238E27FC236}">
                <a16:creationId xmlns:a16="http://schemas.microsoft.com/office/drawing/2014/main" id="{6109B859-F771-FF4A-90FE-E5E4D2D798B1}"/>
              </a:ext>
            </a:extLst>
          </p:cNvPr>
          <p:cNvSpPr>
            <a:spLocks noGrp="1"/>
          </p:cNvSpPr>
          <p:nvPr>
            <p:ph idx="1"/>
          </p:nvPr>
        </p:nvSpPr>
        <p:spPr>
          <a:xfrm>
            <a:off x="472198" y="5475151"/>
            <a:ext cx="11072853" cy="1196939"/>
          </a:xfrm>
          <a:prstGeom prst="rect">
            <a:avLst/>
          </a:prstGeom>
        </p:spPr>
        <p:txBody>
          <a:bodyPr>
            <a:normAutofit/>
          </a:bodyPr>
          <a:lstStyle>
            <a:lvl1pPr algn="ctr">
              <a:defRPr>
                <a:latin typeface="Georgia" panose="02040502050405020303" pitchFamily="18" charset="0"/>
              </a:defRPr>
            </a:lvl1pPr>
          </a:lstStyle>
          <a:p>
            <a:pPr marL="0" indent="0">
              <a:buNone/>
            </a:pPr>
            <a:r>
              <a:rPr lang="en-US" sz="2400" b="1" dirty="0">
                <a:latin typeface="Georgia" panose="02040502050405020303" pitchFamily="18" charset="0"/>
              </a:rPr>
              <a:t>Secondary header</a:t>
            </a:r>
          </a:p>
          <a:p>
            <a:pPr marL="0" indent="0">
              <a:buNone/>
            </a:pPr>
            <a:r>
              <a:rPr lang="en-US" sz="1800" dirty="0">
                <a:latin typeface="Georgia" panose="02040502050405020303" pitchFamily="18" charset="0"/>
              </a:rPr>
              <a:t>Body copy</a:t>
            </a:r>
          </a:p>
        </p:txBody>
      </p:sp>
    </p:spTree>
    <p:extLst>
      <p:ext uri="{BB962C8B-B14F-4D97-AF65-F5344CB8AC3E}">
        <p14:creationId xmlns:p14="http://schemas.microsoft.com/office/powerpoint/2010/main" val="1488742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with subtext and image tiles,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5585F-B5FC-524D-B2AB-22E24C9E1323}"/>
              </a:ext>
            </a:extLst>
          </p:cNvPr>
          <p:cNvSpPr>
            <a:spLocks noGrp="1"/>
          </p:cNvSpPr>
          <p:nvPr>
            <p:ph type="title"/>
          </p:nvPr>
        </p:nvSpPr>
        <p:spPr>
          <a:xfrm>
            <a:off x="536051" y="595713"/>
            <a:ext cx="5292837" cy="1325563"/>
          </a:xfrm>
          <a:prstGeom prst="rect">
            <a:avLst/>
          </a:prstGeom>
        </p:spPr>
        <p:txBody>
          <a:bodyPr/>
          <a:lstStyle>
            <a:lvl1pP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Primary header</a:t>
            </a:r>
          </a:p>
        </p:txBody>
      </p:sp>
      <p:sp>
        <p:nvSpPr>
          <p:cNvPr id="3" name="Content Placeholder 2">
            <a:extLst>
              <a:ext uri="{FF2B5EF4-FFF2-40B4-BE49-F238E27FC236}">
                <a16:creationId xmlns:a16="http://schemas.microsoft.com/office/drawing/2014/main" id="{DF177366-978C-A84F-885F-2B4B0F7810E5}"/>
              </a:ext>
            </a:extLst>
          </p:cNvPr>
          <p:cNvSpPr>
            <a:spLocks noGrp="1"/>
          </p:cNvSpPr>
          <p:nvPr>
            <p:ph idx="1"/>
          </p:nvPr>
        </p:nvSpPr>
        <p:spPr>
          <a:xfrm>
            <a:off x="536051" y="2056213"/>
            <a:ext cx="5292837" cy="4206074"/>
          </a:xfrm>
          <a:prstGeom prst="rect">
            <a:avLst/>
          </a:prstGeom>
        </p:spPr>
        <p:txBody>
          <a:bodyPr>
            <a:normAutofit/>
          </a:bodyPr>
          <a:lstStyle>
            <a:lvl1pPr>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Secondary header</a:t>
            </a:r>
          </a:p>
          <a:p>
            <a:pPr marL="0" indent="0">
              <a:buNone/>
            </a:pPr>
            <a:r>
              <a:rPr lang="en-US" sz="1800" dirty="0">
                <a:latin typeface="Georgia" panose="02040502050405020303" pitchFamily="18" charset="0"/>
              </a:rPr>
              <a:t>Body copy</a:t>
            </a:r>
          </a:p>
        </p:txBody>
      </p:sp>
      <p:sp>
        <p:nvSpPr>
          <p:cNvPr id="9" name="Picture Placeholder 8">
            <a:extLst>
              <a:ext uri="{FF2B5EF4-FFF2-40B4-BE49-F238E27FC236}">
                <a16:creationId xmlns:a16="http://schemas.microsoft.com/office/drawing/2014/main" id="{DC6DE92B-D25C-5C45-9B2D-6C98135B1D9B}"/>
              </a:ext>
            </a:extLst>
          </p:cNvPr>
          <p:cNvSpPr>
            <a:spLocks noGrp="1"/>
          </p:cNvSpPr>
          <p:nvPr>
            <p:ph type="pic" sz="quarter" idx="10"/>
          </p:nvPr>
        </p:nvSpPr>
        <p:spPr>
          <a:xfrm>
            <a:off x="6363113" y="0"/>
            <a:ext cx="2828925" cy="3351213"/>
          </a:xfrm>
          <a:prstGeom prst="rect">
            <a:avLst/>
          </a:prstGeom>
        </p:spPr>
        <p:txBody>
          <a:bodyPr/>
          <a:lstStyle/>
          <a:p>
            <a:endParaRPr lang="en-US"/>
          </a:p>
        </p:txBody>
      </p:sp>
      <p:sp>
        <p:nvSpPr>
          <p:cNvPr id="10" name="Picture Placeholder 8">
            <a:extLst>
              <a:ext uri="{FF2B5EF4-FFF2-40B4-BE49-F238E27FC236}">
                <a16:creationId xmlns:a16="http://schemas.microsoft.com/office/drawing/2014/main" id="{68130BDE-9B19-774C-8E11-540BA75BBFBD}"/>
              </a:ext>
            </a:extLst>
          </p:cNvPr>
          <p:cNvSpPr>
            <a:spLocks noGrp="1"/>
          </p:cNvSpPr>
          <p:nvPr>
            <p:ph type="pic" sz="quarter" idx="11"/>
          </p:nvPr>
        </p:nvSpPr>
        <p:spPr>
          <a:xfrm>
            <a:off x="9363075" y="0"/>
            <a:ext cx="2828925" cy="3351213"/>
          </a:xfrm>
          <a:prstGeom prst="rect">
            <a:avLst/>
          </a:prstGeom>
        </p:spPr>
        <p:txBody>
          <a:bodyPr/>
          <a:lstStyle/>
          <a:p>
            <a:endParaRPr lang="en-US"/>
          </a:p>
        </p:txBody>
      </p:sp>
      <p:sp>
        <p:nvSpPr>
          <p:cNvPr id="11" name="Picture Placeholder 8">
            <a:extLst>
              <a:ext uri="{FF2B5EF4-FFF2-40B4-BE49-F238E27FC236}">
                <a16:creationId xmlns:a16="http://schemas.microsoft.com/office/drawing/2014/main" id="{B61D777D-C382-3447-AC39-A16494E99D72}"/>
              </a:ext>
            </a:extLst>
          </p:cNvPr>
          <p:cNvSpPr>
            <a:spLocks noGrp="1"/>
          </p:cNvSpPr>
          <p:nvPr>
            <p:ph type="pic" sz="quarter" idx="12"/>
          </p:nvPr>
        </p:nvSpPr>
        <p:spPr>
          <a:xfrm>
            <a:off x="6363112" y="3506994"/>
            <a:ext cx="2828925" cy="3351213"/>
          </a:xfrm>
          <a:prstGeom prst="rect">
            <a:avLst/>
          </a:prstGeom>
        </p:spPr>
        <p:txBody>
          <a:bodyPr/>
          <a:lstStyle/>
          <a:p>
            <a:endParaRPr lang="en-US"/>
          </a:p>
        </p:txBody>
      </p:sp>
      <p:sp>
        <p:nvSpPr>
          <p:cNvPr id="12" name="Picture Placeholder 8">
            <a:extLst>
              <a:ext uri="{FF2B5EF4-FFF2-40B4-BE49-F238E27FC236}">
                <a16:creationId xmlns:a16="http://schemas.microsoft.com/office/drawing/2014/main" id="{B532CA15-EB91-DD4E-998B-899FA81F2033}"/>
              </a:ext>
            </a:extLst>
          </p:cNvPr>
          <p:cNvSpPr>
            <a:spLocks noGrp="1"/>
          </p:cNvSpPr>
          <p:nvPr>
            <p:ph type="pic" sz="quarter" idx="13"/>
          </p:nvPr>
        </p:nvSpPr>
        <p:spPr>
          <a:xfrm>
            <a:off x="9363074" y="3506993"/>
            <a:ext cx="2828925" cy="3351213"/>
          </a:xfrm>
          <a:prstGeom prst="rect">
            <a:avLst/>
          </a:prstGeom>
        </p:spPr>
        <p:txBody>
          <a:bodyPr/>
          <a:lstStyle/>
          <a:p>
            <a:endParaRPr lang="en-US"/>
          </a:p>
        </p:txBody>
      </p:sp>
    </p:spTree>
    <p:extLst>
      <p:ext uri="{BB962C8B-B14F-4D97-AF65-F5344CB8AC3E}">
        <p14:creationId xmlns:p14="http://schemas.microsoft.com/office/powerpoint/2010/main" val="3741640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with subtext and image tiles, option 2">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15672F7-1D57-074E-BB25-C318E0C24AAF}"/>
              </a:ext>
            </a:extLst>
          </p:cNvPr>
          <p:cNvPicPr>
            <a:picLocks noChangeAspect="1"/>
          </p:cNvPicPr>
          <p:nvPr userDrawn="1"/>
        </p:nvPicPr>
        <p:blipFill>
          <a:blip r:embed="rId2"/>
          <a:stretch>
            <a:fillRect/>
          </a:stretch>
        </p:blipFill>
        <p:spPr>
          <a:xfrm>
            <a:off x="0" y="313765"/>
            <a:ext cx="12192000" cy="6544235"/>
          </a:xfrm>
          <a:prstGeom prst="rect">
            <a:avLst/>
          </a:prstGeom>
        </p:spPr>
      </p:pic>
      <p:sp>
        <p:nvSpPr>
          <p:cNvPr id="2" name="Title 1">
            <a:extLst>
              <a:ext uri="{FF2B5EF4-FFF2-40B4-BE49-F238E27FC236}">
                <a16:creationId xmlns:a16="http://schemas.microsoft.com/office/drawing/2014/main" id="{1ED5585F-B5FC-524D-B2AB-22E24C9E1323}"/>
              </a:ext>
            </a:extLst>
          </p:cNvPr>
          <p:cNvSpPr>
            <a:spLocks noGrp="1"/>
          </p:cNvSpPr>
          <p:nvPr>
            <p:ph type="title"/>
          </p:nvPr>
        </p:nvSpPr>
        <p:spPr>
          <a:xfrm>
            <a:off x="536051" y="595713"/>
            <a:ext cx="5292837" cy="1325563"/>
          </a:xfrm>
          <a:prstGeom prst="rect">
            <a:avLst/>
          </a:prstGeom>
        </p:spPr>
        <p:txBody>
          <a:bodyPr/>
          <a:lstStyle>
            <a:lvl1pP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Primary header</a:t>
            </a:r>
          </a:p>
        </p:txBody>
      </p:sp>
      <p:sp>
        <p:nvSpPr>
          <p:cNvPr id="3" name="Content Placeholder 2">
            <a:extLst>
              <a:ext uri="{FF2B5EF4-FFF2-40B4-BE49-F238E27FC236}">
                <a16:creationId xmlns:a16="http://schemas.microsoft.com/office/drawing/2014/main" id="{DF177366-978C-A84F-885F-2B4B0F7810E5}"/>
              </a:ext>
            </a:extLst>
          </p:cNvPr>
          <p:cNvSpPr>
            <a:spLocks noGrp="1"/>
          </p:cNvSpPr>
          <p:nvPr>
            <p:ph idx="1"/>
          </p:nvPr>
        </p:nvSpPr>
        <p:spPr>
          <a:xfrm>
            <a:off x="536051" y="2056213"/>
            <a:ext cx="5292837" cy="4206074"/>
          </a:xfrm>
          <a:prstGeom prst="rect">
            <a:avLst/>
          </a:prstGeom>
        </p:spPr>
        <p:txBody>
          <a:bodyPr>
            <a:normAutofit/>
          </a:bodyPr>
          <a:lstStyle>
            <a:lvl1pPr>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Secondary header</a:t>
            </a:r>
          </a:p>
          <a:p>
            <a:pPr marL="0" indent="0">
              <a:buNone/>
            </a:pPr>
            <a:r>
              <a:rPr lang="en-US" sz="1800" dirty="0">
                <a:latin typeface="Georgia" panose="02040502050405020303" pitchFamily="18" charset="0"/>
              </a:rPr>
              <a:t>Body copy</a:t>
            </a:r>
          </a:p>
        </p:txBody>
      </p:sp>
      <p:sp>
        <p:nvSpPr>
          <p:cNvPr id="9" name="Picture Placeholder 8">
            <a:extLst>
              <a:ext uri="{FF2B5EF4-FFF2-40B4-BE49-F238E27FC236}">
                <a16:creationId xmlns:a16="http://schemas.microsoft.com/office/drawing/2014/main" id="{DC6DE92B-D25C-5C45-9B2D-6C98135B1D9B}"/>
              </a:ext>
            </a:extLst>
          </p:cNvPr>
          <p:cNvSpPr>
            <a:spLocks noGrp="1"/>
          </p:cNvSpPr>
          <p:nvPr>
            <p:ph type="pic" sz="quarter" idx="10"/>
          </p:nvPr>
        </p:nvSpPr>
        <p:spPr>
          <a:xfrm>
            <a:off x="6363113" y="0"/>
            <a:ext cx="2828925" cy="3351213"/>
          </a:xfrm>
          <a:prstGeom prst="rect">
            <a:avLst/>
          </a:prstGeom>
        </p:spPr>
        <p:txBody>
          <a:bodyPr/>
          <a:lstStyle/>
          <a:p>
            <a:endParaRPr lang="en-US"/>
          </a:p>
        </p:txBody>
      </p:sp>
      <p:sp>
        <p:nvSpPr>
          <p:cNvPr id="10" name="Picture Placeholder 8">
            <a:extLst>
              <a:ext uri="{FF2B5EF4-FFF2-40B4-BE49-F238E27FC236}">
                <a16:creationId xmlns:a16="http://schemas.microsoft.com/office/drawing/2014/main" id="{68130BDE-9B19-774C-8E11-540BA75BBFBD}"/>
              </a:ext>
            </a:extLst>
          </p:cNvPr>
          <p:cNvSpPr>
            <a:spLocks noGrp="1"/>
          </p:cNvSpPr>
          <p:nvPr>
            <p:ph type="pic" sz="quarter" idx="11"/>
          </p:nvPr>
        </p:nvSpPr>
        <p:spPr>
          <a:xfrm>
            <a:off x="9363075" y="0"/>
            <a:ext cx="2828925" cy="3351213"/>
          </a:xfrm>
          <a:prstGeom prst="rect">
            <a:avLst/>
          </a:prstGeom>
        </p:spPr>
        <p:txBody>
          <a:bodyPr/>
          <a:lstStyle/>
          <a:p>
            <a:endParaRPr lang="en-US"/>
          </a:p>
        </p:txBody>
      </p:sp>
      <p:sp>
        <p:nvSpPr>
          <p:cNvPr id="11" name="Picture Placeholder 8">
            <a:extLst>
              <a:ext uri="{FF2B5EF4-FFF2-40B4-BE49-F238E27FC236}">
                <a16:creationId xmlns:a16="http://schemas.microsoft.com/office/drawing/2014/main" id="{B61D777D-C382-3447-AC39-A16494E99D72}"/>
              </a:ext>
            </a:extLst>
          </p:cNvPr>
          <p:cNvSpPr>
            <a:spLocks noGrp="1"/>
          </p:cNvSpPr>
          <p:nvPr>
            <p:ph type="pic" sz="quarter" idx="12"/>
          </p:nvPr>
        </p:nvSpPr>
        <p:spPr>
          <a:xfrm>
            <a:off x="6363112" y="3506994"/>
            <a:ext cx="2828925" cy="3351213"/>
          </a:xfrm>
          <a:prstGeom prst="rect">
            <a:avLst/>
          </a:prstGeom>
        </p:spPr>
        <p:txBody>
          <a:bodyPr/>
          <a:lstStyle/>
          <a:p>
            <a:endParaRPr lang="en-US"/>
          </a:p>
        </p:txBody>
      </p:sp>
      <p:sp>
        <p:nvSpPr>
          <p:cNvPr id="12" name="Picture Placeholder 8">
            <a:extLst>
              <a:ext uri="{FF2B5EF4-FFF2-40B4-BE49-F238E27FC236}">
                <a16:creationId xmlns:a16="http://schemas.microsoft.com/office/drawing/2014/main" id="{B532CA15-EB91-DD4E-998B-899FA81F2033}"/>
              </a:ext>
            </a:extLst>
          </p:cNvPr>
          <p:cNvSpPr>
            <a:spLocks noGrp="1"/>
          </p:cNvSpPr>
          <p:nvPr>
            <p:ph type="pic" sz="quarter" idx="13"/>
          </p:nvPr>
        </p:nvSpPr>
        <p:spPr>
          <a:xfrm>
            <a:off x="9363074" y="3506993"/>
            <a:ext cx="2828925" cy="3351213"/>
          </a:xfrm>
          <a:prstGeom prst="rect">
            <a:avLst/>
          </a:prstGeom>
        </p:spPr>
        <p:txBody>
          <a:bodyPr/>
          <a:lstStyle/>
          <a:p>
            <a:endParaRPr lang="en-US"/>
          </a:p>
        </p:txBody>
      </p:sp>
    </p:spTree>
    <p:extLst>
      <p:ext uri="{BB962C8B-B14F-4D97-AF65-F5344CB8AC3E}">
        <p14:creationId xmlns:p14="http://schemas.microsoft.com/office/powerpoint/2010/main" val="432784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optio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653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option 2">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B22071E-D449-FE45-B368-CF41596AEA74}"/>
              </a:ext>
            </a:extLst>
          </p:cNvPr>
          <p:cNvPicPr>
            <a:picLocks noChangeAspect="1"/>
          </p:cNvPicPr>
          <p:nvPr userDrawn="1"/>
        </p:nvPicPr>
        <p:blipFill>
          <a:blip r:embed="rId2"/>
          <a:stretch>
            <a:fillRect/>
          </a:stretch>
        </p:blipFill>
        <p:spPr>
          <a:xfrm>
            <a:off x="0" y="313765"/>
            <a:ext cx="12192000" cy="6544235"/>
          </a:xfrm>
          <a:prstGeom prst="rect">
            <a:avLst/>
          </a:prstGeom>
        </p:spPr>
      </p:pic>
    </p:spTree>
    <p:extLst>
      <p:ext uri="{BB962C8B-B14F-4D97-AF65-F5344CB8AC3E}">
        <p14:creationId xmlns:p14="http://schemas.microsoft.com/office/powerpoint/2010/main" val="2842467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1D2EDBF5-5009-2948-9784-7DA38AE10849}"/>
              </a:ext>
            </a:extLst>
          </p:cNvPr>
          <p:cNvPicPr>
            <a:picLocks noChangeAspect="1"/>
          </p:cNvPicPr>
          <p:nvPr userDrawn="1"/>
        </p:nvPicPr>
        <p:blipFill>
          <a:blip r:embed="rId2"/>
          <a:stretch>
            <a:fillRect/>
          </a:stretch>
        </p:blipFill>
        <p:spPr>
          <a:xfrm>
            <a:off x="0" y="313765"/>
            <a:ext cx="12192000" cy="6544235"/>
          </a:xfrm>
          <a:prstGeom prst="rect">
            <a:avLst/>
          </a:prstGeom>
        </p:spPr>
      </p:pic>
      <p:sp>
        <p:nvSpPr>
          <p:cNvPr id="7" name="Title 1">
            <a:extLst>
              <a:ext uri="{FF2B5EF4-FFF2-40B4-BE49-F238E27FC236}">
                <a16:creationId xmlns:a16="http://schemas.microsoft.com/office/drawing/2014/main" id="{D7DF0011-B842-9340-B2C7-57F78188AB9F}"/>
              </a:ext>
            </a:extLst>
          </p:cNvPr>
          <p:cNvSpPr>
            <a:spLocks noGrp="1"/>
          </p:cNvSpPr>
          <p:nvPr>
            <p:ph type="ctrTitle"/>
          </p:nvPr>
        </p:nvSpPr>
        <p:spPr>
          <a:xfrm>
            <a:off x="806195" y="1004839"/>
            <a:ext cx="10579608" cy="2038956"/>
          </a:xfrm>
          <a:prstGeom prst="rect">
            <a:avLst/>
          </a:prstGeom>
        </p:spPr>
        <p:txBody>
          <a:bodyPr anchor="ctr" anchorCtr="0">
            <a:normAutofit/>
          </a:bodyPr>
          <a:lstStyle>
            <a:lvl1pPr algn="ctr">
              <a:defRPr sz="7200">
                <a:solidFill>
                  <a:schemeClr val="tx1"/>
                </a:solidFill>
                <a:latin typeface="Oswald Medium" pitchFamily="2" charset="77"/>
              </a:defRPr>
            </a:lvl1pPr>
          </a:lstStyle>
          <a:p>
            <a:r>
              <a:rPr lang="en-US" sz="7200" dirty="0">
                <a:latin typeface="Oswald Medium" panose="02000603000000000000" pitchFamily="2" charset="77"/>
              </a:rPr>
              <a:t>Title slide, option 2</a:t>
            </a:r>
          </a:p>
        </p:txBody>
      </p:sp>
      <p:sp>
        <p:nvSpPr>
          <p:cNvPr id="8" name="Subtitle 2">
            <a:extLst>
              <a:ext uri="{FF2B5EF4-FFF2-40B4-BE49-F238E27FC236}">
                <a16:creationId xmlns:a16="http://schemas.microsoft.com/office/drawing/2014/main" id="{84814F4E-3BC1-834C-9533-06BFECAF2F9B}"/>
              </a:ext>
            </a:extLst>
          </p:cNvPr>
          <p:cNvSpPr>
            <a:spLocks noGrp="1"/>
          </p:cNvSpPr>
          <p:nvPr>
            <p:ph type="subTitle" idx="1"/>
          </p:nvPr>
        </p:nvSpPr>
        <p:spPr>
          <a:xfrm>
            <a:off x="1708480" y="3212863"/>
            <a:ext cx="8775038" cy="1072354"/>
          </a:xfrm>
          <a:prstGeom prst="rect">
            <a:avLst/>
          </a:prstGeom>
        </p:spPr>
        <p:txBody>
          <a:bodyPr/>
          <a:lstStyle>
            <a:lvl1pPr marL="0" indent="0" algn="ctr">
              <a:buNone/>
              <a:defRPr sz="2800">
                <a:solidFill>
                  <a:schemeClr val="tx2"/>
                </a:solidFill>
                <a:latin typeface="Georgia" panose="02040502050405020303" pitchFamily="18" charset="0"/>
              </a:defRPr>
            </a:lvl1pPr>
          </a:lstStyle>
          <a:p>
            <a:r>
              <a:rPr lang="en-US" dirty="0">
                <a:solidFill>
                  <a:srgbClr val="BA0C2F"/>
                </a:solidFill>
                <a:latin typeface="Georgia" panose="02040502050405020303" pitchFamily="18" charset="0"/>
              </a:rPr>
              <a:t>Presenter name or subtitle</a:t>
            </a:r>
          </a:p>
        </p:txBody>
      </p:sp>
      <p:sp>
        <p:nvSpPr>
          <p:cNvPr id="9" name="Rectangle 8">
            <a:extLst>
              <a:ext uri="{FF2B5EF4-FFF2-40B4-BE49-F238E27FC236}">
                <a16:creationId xmlns:a16="http://schemas.microsoft.com/office/drawing/2014/main" id="{D7A3ACC2-DBD9-4642-9A8D-0B4BD01E2D0D}"/>
              </a:ext>
            </a:extLst>
          </p:cNvPr>
          <p:cNvSpPr/>
          <p:nvPr userDrawn="1"/>
        </p:nvSpPr>
        <p:spPr>
          <a:xfrm>
            <a:off x="0" y="0"/>
            <a:ext cx="12192000" cy="33832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454048-3A53-794C-AB0C-FC80A77F6AF3}"/>
              </a:ext>
            </a:extLst>
          </p:cNvPr>
          <p:cNvPicPr>
            <a:picLocks noChangeAspect="1"/>
          </p:cNvPicPr>
          <p:nvPr userDrawn="1"/>
        </p:nvPicPr>
        <p:blipFill>
          <a:blip r:embed="rId3"/>
          <a:srcRect/>
          <a:stretch/>
        </p:blipFill>
        <p:spPr>
          <a:xfrm>
            <a:off x="8306273" y="5749263"/>
            <a:ext cx="3449696" cy="743742"/>
          </a:xfrm>
          <a:prstGeom prst="rect">
            <a:avLst/>
          </a:prstGeom>
        </p:spPr>
      </p:pic>
    </p:spTree>
    <p:extLst>
      <p:ext uri="{BB962C8B-B14F-4D97-AF65-F5344CB8AC3E}">
        <p14:creationId xmlns:p14="http://schemas.microsoft.com/office/powerpoint/2010/main" val="2573865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with team,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83F1-73F2-8549-9FDD-54C26A57DB3A}"/>
              </a:ext>
            </a:extLst>
          </p:cNvPr>
          <p:cNvSpPr>
            <a:spLocks noGrp="1"/>
          </p:cNvSpPr>
          <p:nvPr>
            <p:ph type="title" hasCustomPrompt="1"/>
          </p:nvPr>
        </p:nvSpPr>
        <p:spPr>
          <a:xfrm>
            <a:off x="838200" y="425036"/>
            <a:ext cx="10515600" cy="1325563"/>
          </a:xfrm>
          <a:prstGeom prst="rect">
            <a:avLst/>
          </a:prstGeom>
        </p:spPr>
        <p:txBody>
          <a:bodyPr anchor="ctr"/>
          <a:lstStyle>
            <a:lvl1pPr>
              <a:defRPr>
                <a:solidFill>
                  <a:schemeClr val="tx2"/>
                </a:solidFill>
                <a:latin typeface="Oswald Medium" pitchFamily="2" charset="77"/>
              </a:defRPr>
            </a:lvl1pPr>
          </a:lstStyle>
          <a:p>
            <a:pPr algn="ctr"/>
            <a:r>
              <a:rPr lang="en-US" dirty="0">
                <a:solidFill>
                  <a:srgbClr val="BA0C2F"/>
                </a:solidFill>
                <a:latin typeface="Oswald Medium" panose="02000603000000000000" pitchFamily="2" charset="77"/>
              </a:rPr>
              <a:t>Centered header</a:t>
            </a:r>
          </a:p>
        </p:txBody>
      </p:sp>
      <p:sp>
        <p:nvSpPr>
          <p:cNvPr id="3" name="Content Placeholder 2">
            <a:extLst>
              <a:ext uri="{FF2B5EF4-FFF2-40B4-BE49-F238E27FC236}">
                <a16:creationId xmlns:a16="http://schemas.microsoft.com/office/drawing/2014/main" id="{435FF103-E3F5-1F47-A307-7F064C93C569}"/>
              </a:ext>
            </a:extLst>
          </p:cNvPr>
          <p:cNvSpPr>
            <a:spLocks noGrp="1"/>
          </p:cNvSpPr>
          <p:nvPr>
            <p:ph idx="1"/>
          </p:nvPr>
        </p:nvSpPr>
        <p:spPr>
          <a:xfrm>
            <a:off x="838200" y="1505911"/>
            <a:ext cx="10515600" cy="1317803"/>
          </a:xfrm>
          <a:prstGeom prst="rect">
            <a:avLst/>
          </a:prstGeom>
        </p:spPr>
        <p:txBody>
          <a:bodyPr>
            <a:normAutofit/>
          </a:bodyPr>
          <a:lstStyle>
            <a:lvl1pPr>
              <a:defRPr>
                <a:solidFill>
                  <a:schemeClr val="tx1"/>
                </a:solidFill>
                <a:latin typeface="Georgia" panose="02040502050405020303" pitchFamily="18" charset="0"/>
              </a:defRPr>
            </a:lvl1pPr>
          </a:lstStyle>
          <a:p>
            <a:pPr marL="0" indent="0" algn="ctr">
              <a:buNone/>
            </a:pPr>
            <a:r>
              <a:rPr lang="en-US" sz="2400" b="1" dirty="0">
                <a:latin typeface="Georgia" panose="02040502050405020303" pitchFamily="18" charset="0"/>
              </a:rPr>
              <a:t>Secondary header</a:t>
            </a:r>
          </a:p>
          <a:p>
            <a:pPr marL="0" indent="0" algn="ctr">
              <a:buNone/>
            </a:pPr>
            <a:r>
              <a:rPr lang="en-US" sz="1800" dirty="0">
                <a:latin typeface="Georgia" panose="02040502050405020303" pitchFamily="18" charset="0"/>
              </a:rPr>
              <a:t>Body copy</a:t>
            </a:r>
          </a:p>
        </p:txBody>
      </p:sp>
      <p:sp>
        <p:nvSpPr>
          <p:cNvPr id="12" name="Picture Placeholder 8">
            <a:extLst>
              <a:ext uri="{FF2B5EF4-FFF2-40B4-BE49-F238E27FC236}">
                <a16:creationId xmlns:a16="http://schemas.microsoft.com/office/drawing/2014/main" id="{B4B67F13-056A-EB47-9FD0-867CD1B2E1D7}"/>
              </a:ext>
            </a:extLst>
          </p:cNvPr>
          <p:cNvSpPr>
            <a:spLocks noGrp="1"/>
          </p:cNvSpPr>
          <p:nvPr>
            <p:ph type="pic" sz="quarter" idx="10"/>
          </p:nvPr>
        </p:nvSpPr>
        <p:spPr>
          <a:xfrm>
            <a:off x="831179" y="3038044"/>
            <a:ext cx="2336825" cy="2314043"/>
          </a:xfrm>
          <a:prstGeom prst="rect">
            <a:avLst/>
          </a:prstGeom>
        </p:spPr>
        <p:txBody>
          <a:bodyPr/>
          <a:lstStyle/>
          <a:p>
            <a:endParaRPr lang="en-US"/>
          </a:p>
        </p:txBody>
      </p:sp>
      <p:sp>
        <p:nvSpPr>
          <p:cNvPr id="13" name="Picture Placeholder 8">
            <a:extLst>
              <a:ext uri="{FF2B5EF4-FFF2-40B4-BE49-F238E27FC236}">
                <a16:creationId xmlns:a16="http://schemas.microsoft.com/office/drawing/2014/main" id="{97029D39-F880-9043-9151-A7B8CC0D6416}"/>
              </a:ext>
            </a:extLst>
          </p:cNvPr>
          <p:cNvSpPr>
            <a:spLocks noGrp="1"/>
          </p:cNvSpPr>
          <p:nvPr>
            <p:ph type="pic" sz="quarter" idx="11"/>
          </p:nvPr>
        </p:nvSpPr>
        <p:spPr>
          <a:xfrm>
            <a:off x="3630459" y="3038044"/>
            <a:ext cx="2336825" cy="2314043"/>
          </a:xfrm>
          <a:prstGeom prst="rect">
            <a:avLst/>
          </a:prstGeom>
        </p:spPr>
        <p:txBody>
          <a:bodyPr/>
          <a:lstStyle/>
          <a:p>
            <a:endParaRPr lang="en-US"/>
          </a:p>
        </p:txBody>
      </p:sp>
      <p:sp>
        <p:nvSpPr>
          <p:cNvPr id="14" name="Picture Placeholder 8">
            <a:extLst>
              <a:ext uri="{FF2B5EF4-FFF2-40B4-BE49-F238E27FC236}">
                <a16:creationId xmlns:a16="http://schemas.microsoft.com/office/drawing/2014/main" id="{4A3BC586-153D-4C41-AF49-CDCB8593F464}"/>
              </a:ext>
            </a:extLst>
          </p:cNvPr>
          <p:cNvSpPr>
            <a:spLocks noGrp="1"/>
          </p:cNvSpPr>
          <p:nvPr>
            <p:ph type="pic" sz="quarter" idx="12"/>
          </p:nvPr>
        </p:nvSpPr>
        <p:spPr>
          <a:xfrm>
            <a:off x="6380641" y="3038044"/>
            <a:ext cx="2336825" cy="2314043"/>
          </a:xfrm>
          <a:prstGeom prst="rect">
            <a:avLst/>
          </a:prstGeom>
        </p:spPr>
        <p:txBody>
          <a:bodyPr/>
          <a:lstStyle/>
          <a:p>
            <a:endParaRPr lang="en-US"/>
          </a:p>
        </p:txBody>
      </p:sp>
      <p:sp>
        <p:nvSpPr>
          <p:cNvPr id="15" name="Picture Placeholder 8">
            <a:extLst>
              <a:ext uri="{FF2B5EF4-FFF2-40B4-BE49-F238E27FC236}">
                <a16:creationId xmlns:a16="http://schemas.microsoft.com/office/drawing/2014/main" id="{877E762C-5960-4649-BF23-031746DB7B19}"/>
              </a:ext>
            </a:extLst>
          </p:cNvPr>
          <p:cNvSpPr>
            <a:spLocks noGrp="1"/>
          </p:cNvSpPr>
          <p:nvPr>
            <p:ph type="pic" sz="quarter" idx="13"/>
          </p:nvPr>
        </p:nvSpPr>
        <p:spPr>
          <a:xfrm>
            <a:off x="9155372" y="3038044"/>
            <a:ext cx="2336825" cy="2314043"/>
          </a:xfrm>
          <a:prstGeom prst="rect">
            <a:avLst/>
          </a:prstGeom>
        </p:spPr>
        <p:txBody>
          <a:bodyPr/>
          <a:lstStyle/>
          <a:p>
            <a:endParaRPr lang="en-US"/>
          </a:p>
        </p:txBody>
      </p:sp>
      <p:sp>
        <p:nvSpPr>
          <p:cNvPr id="18" name="Text Placeholder 6">
            <a:extLst>
              <a:ext uri="{FF2B5EF4-FFF2-40B4-BE49-F238E27FC236}">
                <a16:creationId xmlns:a16="http://schemas.microsoft.com/office/drawing/2014/main" id="{FD13145E-8CCB-6F46-92D1-59306FE244CF}"/>
              </a:ext>
            </a:extLst>
          </p:cNvPr>
          <p:cNvSpPr>
            <a:spLocks noGrp="1"/>
          </p:cNvSpPr>
          <p:nvPr>
            <p:ph type="body" sz="quarter" idx="15" hasCustomPrompt="1"/>
          </p:nvPr>
        </p:nvSpPr>
        <p:spPr>
          <a:xfrm>
            <a:off x="3630459" y="5566417"/>
            <a:ext cx="2336825" cy="757238"/>
          </a:xfrm>
          <a:prstGeom prst="rect">
            <a:avLst/>
          </a:prstGeom>
        </p:spPr>
        <p:txBody>
          <a:bodyPr/>
          <a:lstStyle>
            <a:lvl1pPr marL="0" indent="0" algn="ctr">
              <a:buFont typeface="Arial" panose="020B0604020202020204" pitchFamily="34" charset="0"/>
              <a:buNone/>
              <a:defRPr sz="1400">
                <a:solidFill>
                  <a:schemeClr val="tx1"/>
                </a:solidFill>
                <a:latin typeface="Georgia" panose="02040502050405020303" pitchFamily="18" charset="0"/>
              </a:defRPr>
            </a:lvl1pPr>
            <a:lvl3pPr marL="914400" indent="0">
              <a:buNone/>
              <a:defRPr/>
            </a:lvl3pPr>
          </a:lstStyle>
          <a:p>
            <a:pPr marL="0" indent="0" algn="ctr">
              <a:buFont typeface="Arial" panose="020B0604020202020204" pitchFamily="34" charset="0"/>
              <a:buNone/>
            </a:pPr>
            <a:r>
              <a:rPr lang="en-US" sz="1800" dirty="0">
                <a:latin typeface="Georgia" panose="02040502050405020303" pitchFamily="18" charset="0"/>
              </a:rPr>
              <a:t>Name</a:t>
            </a:r>
          </a:p>
          <a:p>
            <a:pPr marL="0" indent="0" algn="ctr">
              <a:buFont typeface="Arial" panose="020B0604020202020204" pitchFamily="34" charset="0"/>
              <a:buNone/>
            </a:pPr>
            <a:r>
              <a:rPr lang="en-US" sz="1400" i="1" dirty="0">
                <a:latin typeface="Georgia" panose="02040502050405020303" pitchFamily="18" charset="0"/>
              </a:rPr>
              <a:t>Title</a:t>
            </a:r>
          </a:p>
        </p:txBody>
      </p:sp>
      <p:sp>
        <p:nvSpPr>
          <p:cNvPr id="21" name="Text Placeholder 20">
            <a:extLst>
              <a:ext uri="{FF2B5EF4-FFF2-40B4-BE49-F238E27FC236}">
                <a16:creationId xmlns:a16="http://schemas.microsoft.com/office/drawing/2014/main" id="{318C8CF5-D169-984D-9689-962A64078387}"/>
              </a:ext>
            </a:extLst>
          </p:cNvPr>
          <p:cNvSpPr>
            <a:spLocks noGrp="1"/>
          </p:cNvSpPr>
          <p:nvPr>
            <p:ph type="body" sz="quarter" idx="16" hasCustomPrompt="1"/>
          </p:nvPr>
        </p:nvSpPr>
        <p:spPr>
          <a:xfrm>
            <a:off x="831850" y="5565775"/>
            <a:ext cx="2336800" cy="757238"/>
          </a:xfrm>
          <a:prstGeom prst="rect">
            <a:avLst/>
          </a:prstGeom>
        </p:spPr>
        <p:txBody>
          <a:bodyPr/>
          <a:lstStyle>
            <a:lvl1pPr marL="0" indent="0" algn="ctr">
              <a:buFont typeface="Arial" panose="020B0604020202020204" pitchFamily="34" charset="0"/>
              <a:buNone/>
              <a:defRPr sz="1400">
                <a:latin typeface="Georgia" panose="02040502050405020303" pitchFamily="18" charset="0"/>
              </a:defRPr>
            </a:lvl1pPr>
            <a:lvl3pPr marL="914400" indent="0">
              <a:buNone/>
              <a:defRPr/>
            </a:lvl3pPr>
          </a:lstStyle>
          <a:p>
            <a:pPr marL="0" indent="0" algn="ctr">
              <a:buFont typeface="Arial" panose="020B0604020202020204" pitchFamily="34" charset="0"/>
              <a:buNone/>
            </a:pPr>
            <a:r>
              <a:rPr lang="en-US" sz="1800" dirty="0">
                <a:latin typeface="Georgia" panose="02040502050405020303" pitchFamily="18" charset="0"/>
              </a:rPr>
              <a:t>Name</a:t>
            </a:r>
          </a:p>
          <a:p>
            <a:pPr marL="0" indent="0" algn="ctr">
              <a:buFont typeface="Arial" panose="020B0604020202020204" pitchFamily="34" charset="0"/>
              <a:buNone/>
            </a:pPr>
            <a:r>
              <a:rPr lang="en-US" sz="1400" i="1" dirty="0">
                <a:latin typeface="Georgia" panose="02040502050405020303" pitchFamily="18" charset="0"/>
              </a:rPr>
              <a:t>Title</a:t>
            </a:r>
          </a:p>
        </p:txBody>
      </p:sp>
      <p:sp>
        <p:nvSpPr>
          <p:cNvPr id="22" name="Text Placeholder 6">
            <a:extLst>
              <a:ext uri="{FF2B5EF4-FFF2-40B4-BE49-F238E27FC236}">
                <a16:creationId xmlns:a16="http://schemas.microsoft.com/office/drawing/2014/main" id="{EB861F86-78D0-BB45-A4E9-187865728CF5}"/>
              </a:ext>
            </a:extLst>
          </p:cNvPr>
          <p:cNvSpPr>
            <a:spLocks noGrp="1"/>
          </p:cNvSpPr>
          <p:nvPr>
            <p:ph type="body" sz="quarter" idx="17" hasCustomPrompt="1"/>
          </p:nvPr>
        </p:nvSpPr>
        <p:spPr>
          <a:xfrm>
            <a:off x="6380640" y="5565775"/>
            <a:ext cx="2336825" cy="757238"/>
          </a:xfrm>
          <a:prstGeom prst="rect">
            <a:avLst/>
          </a:prstGeom>
        </p:spPr>
        <p:txBody>
          <a:bodyPr/>
          <a:lstStyle>
            <a:lvl1pPr marL="0" indent="0" algn="ctr">
              <a:buFont typeface="Arial" panose="020B0604020202020204" pitchFamily="34" charset="0"/>
              <a:buNone/>
              <a:defRPr sz="1400">
                <a:solidFill>
                  <a:schemeClr val="tx1"/>
                </a:solidFill>
                <a:latin typeface="Georgia" panose="02040502050405020303" pitchFamily="18" charset="0"/>
              </a:defRPr>
            </a:lvl1pPr>
            <a:lvl3pPr marL="914400" indent="0">
              <a:buNone/>
              <a:defRPr/>
            </a:lvl3pPr>
          </a:lstStyle>
          <a:p>
            <a:pPr marL="0" indent="0" algn="ctr">
              <a:buFont typeface="Arial" panose="020B0604020202020204" pitchFamily="34" charset="0"/>
              <a:buNone/>
            </a:pPr>
            <a:r>
              <a:rPr lang="en-US" sz="1800" dirty="0">
                <a:latin typeface="Georgia" panose="02040502050405020303" pitchFamily="18" charset="0"/>
              </a:rPr>
              <a:t>Name</a:t>
            </a:r>
          </a:p>
          <a:p>
            <a:pPr marL="0" indent="0" algn="ctr">
              <a:buFont typeface="Arial" panose="020B0604020202020204" pitchFamily="34" charset="0"/>
              <a:buNone/>
            </a:pPr>
            <a:r>
              <a:rPr lang="en-US" sz="1400" i="1" dirty="0">
                <a:latin typeface="Georgia" panose="02040502050405020303" pitchFamily="18" charset="0"/>
              </a:rPr>
              <a:t>Title</a:t>
            </a:r>
          </a:p>
        </p:txBody>
      </p:sp>
      <p:sp>
        <p:nvSpPr>
          <p:cNvPr id="23" name="Text Placeholder 6">
            <a:extLst>
              <a:ext uri="{FF2B5EF4-FFF2-40B4-BE49-F238E27FC236}">
                <a16:creationId xmlns:a16="http://schemas.microsoft.com/office/drawing/2014/main" id="{4DF3F7BC-C6C5-5F45-9143-A71050281022}"/>
              </a:ext>
            </a:extLst>
          </p:cNvPr>
          <p:cNvSpPr>
            <a:spLocks noGrp="1"/>
          </p:cNvSpPr>
          <p:nvPr>
            <p:ph type="body" sz="quarter" idx="18" hasCustomPrompt="1"/>
          </p:nvPr>
        </p:nvSpPr>
        <p:spPr>
          <a:xfrm>
            <a:off x="9155372" y="5565775"/>
            <a:ext cx="2336825" cy="757238"/>
          </a:xfrm>
          <a:prstGeom prst="rect">
            <a:avLst/>
          </a:prstGeom>
        </p:spPr>
        <p:txBody>
          <a:bodyPr/>
          <a:lstStyle>
            <a:lvl1pPr marL="0" indent="0" algn="ctr">
              <a:buFont typeface="Arial" panose="020B0604020202020204" pitchFamily="34" charset="0"/>
              <a:buNone/>
              <a:defRPr sz="1400">
                <a:solidFill>
                  <a:schemeClr val="tx1"/>
                </a:solidFill>
                <a:latin typeface="Georgia" panose="02040502050405020303" pitchFamily="18" charset="0"/>
              </a:defRPr>
            </a:lvl1pPr>
            <a:lvl3pPr marL="914400" indent="0">
              <a:buNone/>
              <a:defRPr/>
            </a:lvl3pPr>
          </a:lstStyle>
          <a:p>
            <a:pPr marL="0" indent="0" algn="ctr">
              <a:buFont typeface="Arial" panose="020B0604020202020204" pitchFamily="34" charset="0"/>
              <a:buNone/>
            </a:pPr>
            <a:r>
              <a:rPr lang="en-US" sz="1800" dirty="0">
                <a:latin typeface="Georgia" panose="02040502050405020303" pitchFamily="18" charset="0"/>
              </a:rPr>
              <a:t>Name</a:t>
            </a:r>
          </a:p>
          <a:p>
            <a:pPr marL="0" indent="0" algn="ctr">
              <a:buFont typeface="Arial" panose="020B0604020202020204" pitchFamily="34" charset="0"/>
              <a:buNone/>
            </a:pPr>
            <a:r>
              <a:rPr lang="en-US" sz="1400" i="1" dirty="0">
                <a:latin typeface="Georgia" panose="02040502050405020303" pitchFamily="18" charset="0"/>
              </a:rPr>
              <a:t>Title</a:t>
            </a:r>
          </a:p>
        </p:txBody>
      </p:sp>
    </p:spTree>
    <p:extLst>
      <p:ext uri="{BB962C8B-B14F-4D97-AF65-F5344CB8AC3E}">
        <p14:creationId xmlns:p14="http://schemas.microsoft.com/office/powerpoint/2010/main" val="2027174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with team, option 2">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B22071E-D449-FE45-B368-CF41596AEA74}"/>
              </a:ext>
            </a:extLst>
          </p:cNvPr>
          <p:cNvPicPr>
            <a:picLocks noChangeAspect="1"/>
          </p:cNvPicPr>
          <p:nvPr userDrawn="1"/>
        </p:nvPicPr>
        <p:blipFill>
          <a:blip r:embed="rId2"/>
          <a:stretch>
            <a:fillRect/>
          </a:stretch>
        </p:blipFill>
        <p:spPr>
          <a:xfrm>
            <a:off x="0" y="313765"/>
            <a:ext cx="12192000" cy="6544235"/>
          </a:xfrm>
          <a:prstGeom prst="rect">
            <a:avLst/>
          </a:prstGeom>
        </p:spPr>
      </p:pic>
      <p:sp>
        <p:nvSpPr>
          <p:cNvPr id="2" name="Title 1">
            <a:extLst>
              <a:ext uri="{FF2B5EF4-FFF2-40B4-BE49-F238E27FC236}">
                <a16:creationId xmlns:a16="http://schemas.microsoft.com/office/drawing/2014/main" id="{160183F1-73F2-8549-9FDD-54C26A57DB3A}"/>
              </a:ext>
            </a:extLst>
          </p:cNvPr>
          <p:cNvSpPr>
            <a:spLocks noGrp="1"/>
          </p:cNvSpPr>
          <p:nvPr>
            <p:ph type="title" hasCustomPrompt="1"/>
          </p:nvPr>
        </p:nvSpPr>
        <p:spPr>
          <a:xfrm>
            <a:off x="838200" y="425036"/>
            <a:ext cx="10515600" cy="1325563"/>
          </a:xfrm>
          <a:prstGeom prst="rect">
            <a:avLst/>
          </a:prstGeom>
        </p:spPr>
        <p:txBody>
          <a:bodyPr anchor="ctr"/>
          <a:lstStyle>
            <a:lvl1pPr>
              <a:defRPr>
                <a:solidFill>
                  <a:schemeClr val="tx2"/>
                </a:solidFill>
                <a:latin typeface="Oswald Medium" pitchFamily="2" charset="77"/>
              </a:defRPr>
            </a:lvl1pPr>
          </a:lstStyle>
          <a:p>
            <a:pPr algn="ctr"/>
            <a:r>
              <a:rPr lang="en-US" dirty="0">
                <a:solidFill>
                  <a:srgbClr val="BA0C2F"/>
                </a:solidFill>
                <a:latin typeface="Oswald Medium" panose="02000603000000000000" pitchFamily="2" charset="77"/>
              </a:rPr>
              <a:t>Centered header</a:t>
            </a:r>
          </a:p>
        </p:txBody>
      </p:sp>
      <p:sp>
        <p:nvSpPr>
          <p:cNvPr id="3" name="Content Placeholder 2">
            <a:extLst>
              <a:ext uri="{FF2B5EF4-FFF2-40B4-BE49-F238E27FC236}">
                <a16:creationId xmlns:a16="http://schemas.microsoft.com/office/drawing/2014/main" id="{435FF103-E3F5-1F47-A307-7F064C93C569}"/>
              </a:ext>
            </a:extLst>
          </p:cNvPr>
          <p:cNvSpPr>
            <a:spLocks noGrp="1"/>
          </p:cNvSpPr>
          <p:nvPr>
            <p:ph idx="1"/>
          </p:nvPr>
        </p:nvSpPr>
        <p:spPr>
          <a:xfrm>
            <a:off x="838200" y="1505911"/>
            <a:ext cx="10515600" cy="1317803"/>
          </a:xfrm>
          <a:prstGeom prst="rect">
            <a:avLst/>
          </a:prstGeom>
        </p:spPr>
        <p:txBody>
          <a:bodyPr>
            <a:normAutofit/>
          </a:bodyPr>
          <a:lstStyle>
            <a:lvl1pPr>
              <a:defRPr>
                <a:solidFill>
                  <a:schemeClr val="tx1"/>
                </a:solidFill>
                <a:latin typeface="Georgia" panose="02040502050405020303" pitchFamily="18" charset="0"/>
              </a:defRPr>
            </a:lvl1pPr>
          </a:lstStyle>
          <a:p>
            <a:pPr marL="0" indent="0" algn="ctr">
              <a:buNone/>
            </a:pPr>
            <a:r>
              <a:rPr lang="en-US" sz="2400" b="1" dirty="0">
                <a:latin typeface="Georgia" panose="02040502050405020303" pitchFamily="18" charset="0"/>
              </a:rPr>
              <a:t>Secondary header</a:t>
            </a:r>
          </a:p>
          <a:p>
            <a:pPr marL="0" indent="0" algn="ctr">
              <a:buNone/>
            </a:pPr>
            <a:r>
              <a:rPr lang="en-US" sz="1800" dirty="0">
                <a:latin typeface="Georgia" panose="02040502050405020303" pitchFamily="18" charset="0"/>
              </a:rPr>
              <a:t>Body copy</a:t>
            </a:r>
          </a:p>
        </p:txBody>
      </p:sp>
      <p:sp>
        <p:nvSpPr>
          <p:cNvPr id="12" name="Picture Placeholder 8">
            <a:extLst>
              <a:ext uri="{FF2B5EF4-FFF2-40B4-BE49-F238E27FC236}">
                <a16:creationId xmlns:a16="http://schemas.microsoft.com/office/drawing/2014/main" id="{A4404D11-1F7A-4843-B74F-383736A34A33}"/>
              </a:ext>
            </a:extLst>
          </p:cNvPr>
          <p:cNvSpPr>
            <a:spLocks noGrp="1"/>
          </p:cNvSpPr>
          <p:nvPr>
            <p:ph type="pic" sz="quarter" idx="10"/>
          </p:nvPr>
        </p:nvSpPr>
        <p:spPr>
          <a:xfrm>
            <a:off x="831179" y="3038044"/>
            <a:ext cx="2336825" cy="2314043"/>
          </a:xfrm>
          <a:prstGeom prst="rect">
            <a:avLst/>
          </a:prstGeom>
        </p:spPr>
        <p:txBody>
          <a:bodyPr/>
          <a:lstStyle/>
          <a:p>
            <a:endParaRPr lang="en-US"/>
          </a:p>
        </p:txBody>
      </p:sp>
      <p:sp>
        <p:nvSpPr>
          <p:cNvPr id="13" name="Picture Placeholder 8">
            <a:extLst>
              <a:ext uri="{FF2B5EF4-FFF2-40B4-BE49-F238E27FC236}">
                <a16:creationId xmlns:a16="http://schemas.microsoft.com/office/drawing/2014/main" id="{D6EB24E3-23EC-A34C-8023-2E0A264E5081}"/>
              </a:ext>
            </a:extLst>
          </p:cNvPr>
          <p:cNvSpPr>
            <a:spLocks noGrp="1"/>
          </p:cNvSpPr>
          <p:nvPr>
            <p:ph type="pic" sz="quarter" idx="11"/>
          </p:nvPr>
        </p:nvSpPr>
        <p:spPr>
          <a:xfrm>
            <a:off x="3630459" y="3038044"/>
            <a:ext cx="2336825" cy="2314043"/>
          </a:xfrm>
          <a:prstGeom prst="rect">
            <a:avLst/>
          </a:prstGeom>
        </p:spPr>
        <p:txBody>
          <a:bodyPr/>
          <a:lstStyle/>
          <a:p>
            <a:endParaRPr lang="en-US"/>
          </a:p>
        </p:txBody>
      </p:sp>
      <p:sp>
        <p:nvSpPr>
          <p:cNvPr id="14" name="Picture Placeholder 8">
            <a:extLst>
              <a:ext uri="{FF2B5EF4-FFF2-40B4-BE49-F238E27FC236}">
                <a16:creationId xmlns:a16="http://schemas.microsoft.com/office/drawing/2014/main" id="{61912D98-7573-B643-A230-28D34053575E}"/>
              </a:ext>
            </a:extLst>
          </p:cNvPr>
          <p:cNvSpPr>
            <a:spLocks noGrp="1"/>
          </p:cNvSpPr>
          <p:nvPr>
            <p:ph type="pic" sz="quarter" idx="12"/>
          </p:nvPr>
        </p:nvSpPr>
        <p:spPr>
          <a:xfrm>
            <a:off x="6380641" y="3038044"/>
            <a:ext cx="2336825" cy="2314043"/>
          </a:xfrm>
          <a:prstGeom prst="rect">
            <a:avLst/>
          </a:prstGeom>
        </p:spPr>
        <p:txBody>
          <a:bodyPr/>
          <a:lstStyle/>
          <a:p>
            <a:endParaRPr lang="en-US"/>
          </a:p>
        </p:txBody>
      </p:sp>
      <p:sp>
        <p:nvSpPr>
          <p:cNvPr id="15" name="Picture Placeholder 8">
            <a:extLst>
              <a:ext uri="{FF2B5EF4-FFF2-40B4-BE49-F238E27FC236}">
                <a16:creationId xmlns:a16="http://schemas.microsoft.com/office/drawing/2014/main" id="{1E75A888-AEDD-6443-B420-10EEA16A4B28}"/>
              </a:ext>
            </a:extLst>
          </p:cNvPr>
          <p:cNvSpPr>
            <a:spLocks noGrp="1"/>
          </p:cNvSpPr>
          <p:nvPr>
            <p:ph type="pic" sz="quarter" idx="13"/>
          </p:nvPr>
        </p:nvSpPr>
        <p:spPr>
          <a:xfrm>
            <a:off x="9155372" y="3038044"/>
            <a:ext cx="2336825" cy="2314043"/>
          </a:xfrm>
          <a:prstGeom prst="rect">
            <a:avLst/>
          </a:prstGeom>
        </p:spPr>
        <p:txBody>
          <a:bodyPr/>
          <a:lstStyle/>
          <a:p>
            <a:endParaRPr lang="en-US"/>
          </a:p>
        </p:txBody>
      </p:sp>
      <p:sp>
        <p:nvSpPr>
          <p:cNvPr id="17" name="Text Placeholder 6">
            <a:extLst>
              <a:ext uri="{FF2B5EF4-FFF2-40B4-BE49-F238E27FC236}">
                <a16:creationId xmlns:a16="http://schemas.microsoft.com/office/drawing/2014/main" id="{ADED241F-D8A5-7B43-A9E4-2972D32AC473}"/>
              </a:ext>
            </a:extLst>
          </p:cNvPr>
          <p:cNvSpPr>
            <a:spLocks noGrp="1"/>
          </p:cNvSpPr>
          <p:nvPr>
            <p:ph type="body" sz="quarter" idx="14" hasCustomPrompt="1"/>
          </p:nvPr>
        </p:nvSpPr>
        <p:spPr>
          <a:xfrm>
            <a:off x="831179" y="5566417"/>
            <a:ext cx="2336825" cy="757238"/>
          </a:xfrm>
          <a:prstGeom prst="rect">
            <a:avLst/>
          </a:prstGeom>
        </p:spPr>
        <p:txBody>
          <a:bodyPr/>
          <a:lstStyle>
            <a:lvl1pPr marL="0" indent="0" algn="ctr">
              <a:buFont typeface="Arial" panose="020B0604020202020204" pitchFamily="34" charset="0"/>
              <a:buNone/>
              <a:defRPr sz="1400">
                <a:solidFill>
                  <a:schemeClr val="tx1"/>
                </a:solidFill>
                <a:latin typeface="Georgia" panose="02040502050405020303" pitchFamily="18" charset="0"/>
              </a:defRPr>
            </a:lvl1pPr>
            <a:lvl3pPr marL="914400" indent="0">
              <a:buNone/>
              <a:defRPr/>
            </a:lvl3pPr>
          </a:lstStyle>
          <a:p>
            <a:pPr marL="0" indent="0" algn="ctr">
              <a:buFont typeface="Arial" panose="020B0604020202020204" pitchFamily="34" charset="0"/>
              <a:buNone/>
            </a:pPr>
            <a:r>
              <a:rPr lang="en-US" sz="1800" dirty="0">
                <a:latin typeface="Georgia" panose="02040502050405020303" pitchFamily="18" charset="0"/>
              </a:rPr>
              <a:t>Name</a:t>
            </a:r>
          </a:p>
          <a:p>
            <a:pPr marL="0" indent="0" algn="ctr">
              <a:buFont typeface="Arial" panose="020B0604020202020204" pitchFamily="34" charset="0"/>
              <a:buNone/>
            </a:pPr>
            <a:r>
              <a:rPr lang="en-US" sz="1400" i="1" dirty="0">
                <a:latin typeface="Georgia" panose="02040502050405020303" pitchFamily="18" charset="0"/>
              </a:rPr>
              <a:t>Title</a:t>
            </a:r>
          </a:p>
        </p:txBody>
      </p:sp>
      <p:sp>
        <p:nvSpPr>
          <p:cNvPr id="18" name="Text Placeholder 6">
            <a:extLst>
              <a:ext uri="{FF2B5EF4-FFF2-40B4-BE49-F238E27FC236}">
                <a16:creationId xmlns:a16="http://schemas.microsoft.com/office/drawing/2014/main" id="{8CE034BE-597C-FF4C-833C-C751DD712984}"/>
              </a:ext>
            </a:extLst>
          </p:cNvPr>
          <p:cNvSpPr>
            <a:spLocks noGrp="1"/>
          </p:cNvSpPr>
          <p:nvPr>
            <p:ph type="body" sz="quarter" idx="15" hasCustomPrompt="1"/>
          </p:nvPr>
        </p:nvSpPr>
        <p:spPr>
          <a:xfrm>
            <a:off x="3630459" y="5566417"/>
            <a:ext cx="2336825" cy="757238"/>
          </a:xfrm>
          <a:prstGeom prst="rect">
            <a:avLst/>
          </a:prstGeom>
        </p:spPr>
        <p:txBody>
          <a:bodyPr/>
          <a:lstStyle>
            <a:lvl1pPr marL="0" indent="0" algn="ctr">
              <a:buFont typeface="Arial" panose="020B0604020202020204" pitchFamily="34" charset="0"/>
              <a:buNone/>
              <a:defRPr sz="1400">
                <a:solidFill>
                  <a:schemeClr val="tx1"/>
                </a:solidFill>
                <a:latin typeface="Georgia" panose="02040502050405020303" pitchFamily="18" charset="0"/>
              </a:defRPr>
            </a:lvl1pPr>
            <a:lvl3pPr marL="914400" indent="0">
              <a:buNone/>
              <a:defRPr/>
            </a:lvl3pPr>
          </a:lstStyle>
          <a:p>
            <a:pPr marL="0" indent="0" algn="ctr">
              <a:buFont typeface="Arial" panose="020B0604020202020204" pitchFamily="34" charset="0"/>
              <a:buNone/>
            </a:pPr>
            <a:r>
              <a:rPr lang="en-US" sz="1800" dirty="0">
                <a:latin typeface="Georgia" panose="02040502050405020303" pitchFamily="18" charset="0"/>
              </a:rPr>
              <a:t>Name</a:t>
            </a:r>
          </a:p>
          <a:p>
            <a:pPr marL="0" indent="0" algn="ctr">
              <a:buFont typeface="Arial" panose="020B0604020202020204" pitchFamily="34" charset="0"/>
              <a:buNone/>
            </a:pPr>
            <a:r>
              <a:rPr lang="en-US" sz="1400" i="1" dirty="0">
                <a:latin typeface="Georgia" panose="02040502050405020303" pitchFamily="18" charset="0"/>
              </a:rPr>
              <a:t>Title</a:t>
            </a:r>
          </a:p>
        </p:txBody>
      </p:sp>
      <p:sp>
        <p:nvSpPr>
          <p:cNvPr id="19" name="Text Placeholder 6">
            <a:extLst>
              <a:ext uri="{FF2B5EF4-FFF2-40B4-BE49-F238E27FC236}">
                <a16:creationId xmlns:a16="http://schemas.microsoft.com/office/drawing/2014/main" id="{2963E0D0-AE9D-C04F-AC6D-EFC88B541C6C}"/>
              </a:ext>
            </a:extLst>
          </p:cNvPr>
          <p:cNvSpPr>
            <a:spLocks noGrp="1"/>
          </p:cNvSpPr>
          <p:nvPr>
            <p:ph type="body" sz="quarter" idx="16" hasCustomPrompt="1"/>
          </p:nvPr>
        </p:nvSpPr>
        <p:spPr>
          <a:xfrm>
            <a:off x="6368367" y="5566417"/>
            <a:ext cx="2336825" cy="757238"/>
          </a:xfrm>
          <a:prstGeom prst="rect">
            <a:avLst/>
          </a:prstGeom>
        </p:spPr>
        <p:txBody>
          <a:bodyPr/>
          <a:lstStyle>
            <a:lvl1pPr marL="0" indent="0" algn="ctr">
              <a:buFont typeface="Arial" panose="020B0604020202020204" pitchFamily="34" charset="0"/>
              <a:buNone/>
              <a:defRPr sz="1400">
                <a:solidFill>
                  <a:schemeClr val="tx1"/>
                </a:solidFill>
                <a:latin typeface="Georgia" panose="02040502050405020303" pitchFamily="18" charset="0"/>
              </a:defRPr>
            </a:lvl1pPr>
            <a:lvl3pPr marL="914400" indent="0">
              <a:buNone/>
              <a:defRPr/>
            </a:lvl3pPr>
          </a:lstStyle>
          <a:p>
            <a:pPr marL="0" indent="0" algn="ctr">
              <a:buFont typeface="Arial" panose="020B0604020202020204" pitchFamily="34" charset="0"/>
              <a:buNone/>
            </a:pPr>
            <a:r>
              <a:rPr lang="en-US" sz="1800" dirty="0">
                <a:latin typeface="Georgia" panose="02040502050405020303" pitchFamily="18" charset="0"/>
              </a:rPr>
              <a:t>Name</a:t>
            </a:r>
          </a:p>
          <a:p>
            <a:pPr marL="0" indent="0" algn="ctr">
              <a:buFont typeface="Arial" panose="020B0604020202020204" pitchFamily="34" charset="0"/>
              <a:buNone/>
            </a:pPr>
            <a:r>
              <a:rPr lang="en-US" sz="1400" i="1" dirty="0">
                <a:latin typeface="Georgia" panose="02040502050405020303" pitchFamily="18" charset="0"/>
              </a:rPr>
              <a:t>Title</a:t>
            </a:r>
          </a:p>
        </p:txBody>
      </p:sp>
      <p:sp>
        <p:nvSpPr>
          <p:cNvPr id="20" name="Text Placeholder 6">
            <a:extLst>
              <a:ext uri="{FF2B5EF4-FFF2-40B4-BE49-F238E27FC236}">
                <a16:creationId xmlns:a16="http://schemas.microsoft.com/office/drawing/2014/main" id="{752B3A3E-0368-234C-BB26-47353B11BECE}"/>
              </a:ext>
            </a:extLst>
          </p:cNvPr>
          <p:cNvSpPr>
            <a:spLocks noGrp="1"/>
          </p:cNvSpPr>
          <p:nvPr>
            <p:ph type="body" sz="quarter" idx="17" hasCustomPrompt="1"/>
          </p:nvPr>
        </p:nvSpPr>
        <p:spPr>
          <a:xfrm>
            <a:off x="9155372" y="5566417"/>
            <a:ext cx="2336825" cy="757238"/>
          </a:xfrm>
          <a:prstGeom prst="rect">
            <a:avLst/>
          </a:prstGeom>
        </p:spPr>
        <p:txBody>
          <a:bodyPr/>
          <a:lstStyle>
            <a:lvl1pPr marL="0" indent="0" algn="ctr">
              <a:buFont typeface="Arial" panose="020B0604020202020204" pitchFamily="34" charset="0"/>
              <a:buNone/>
              <a:defRPr sz="1400">
                <a:solidFill>
                  <a:schemeClr val="tx1"/>
                </a:solidFill>
                <a:latin typeface="Georgia" panose="02040502050405020303" pitchFamily="18" charset="0"/>
              </a:defRPr>
            </a:lvl1pPr>
            <a:lvl3pPr marL="914400" indent="0">
              <a:buNone/>
              <a:defRPr/>
            </a:lvl3pPr>
          </a:lstStyle>
          <a:p>
            <a:pPr marL="0" indent="0" algn="ctr">
              <a:buFont typeface="Arial" panose="020B0604020202020204" pitchFamily="34" charset="0"/>
              <a:buNone/>
            </a:pPr>
            <a:r>
              <a:rPr lang="en-US" sz="1800" dirty="0">
                <a:latin typeface="Georgia" panose="02040502050405020303" pitchFamily="18" charset="0"/>
              </a:rPr>
              <a:t>Name</a:t>
            </a:r>
          </a:p>
          <a:p>
            <a:pPr marL="0" indent="0" algn="ctr">
              <a:buFont typeface="Arial" panose="020B0604020202020204" pitchFamily="34" charset="0"/>
              <a:buNone/>
            </a:pPr>
            <a:r>
              <a:rPr lang="en-US" sz="1400" i="1" dirty="0">
                <a:latin typeface="Georgia" panose="02040502050405020303" pitchFamily="18" charset="0"/>
              </a:rPr>
              <a:t>Title</a:t>
            </a:r>
          </a:p>
        </p:txBody>
      </p:sp>
    </p:spTree>
    <p:extLst>
      <p:ext uri="{BB962C8B-B14F-4D97-AF65-F5344CB8AC3E}">
        <p14:creationId xmlns:p14="http://schemas.microsoft.com/office/powerpoint/2010/main" val="1427145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option 1">
    <p:bg>
      <p:bgRef idx="1001">
        <a:schemeClr val="bg2"/>
      </p:bgRef>
    </p:bg>
    <p:spTree>
      <p:nvGrpSpPr>
        <p:cNvPr id="1" name=""/>
        <p:cNvGrpSpPr/>
        <p:nvPr/>
      </p:nvGrpSpPr>
      <p:grpSpPr>
        <a:xfrm>
          <a:off x="0" y="0"/>
          <a:ext cx="0" cy="0"/>
          <a:chOff x="0" y="0"/>
          <a:chExt cx="0" cy="0"/>
        </a:xfrm>
      </p:grpSpPr>
      <p:sp>
        <p:nvSpPr>
          <p:cNvPr id="26" name="Subtitle 2">
            <a:extLst>
              <a:ext uri="{FF2B5EF4-FFF2-40B4-BE49-F238E27FC236}">
                <a16:creationId xmlns:a16="http://schemas.microsoft.com/office/drawing/2014/main" id="{B4F24E67-40EA-D441-B913-27BC31B5EBAD}"/>
              </a:ext>
            </a:extLst>
          </p:cNvPr>
          <p:cNvSpPr>
            <a:spLocks noGrp="1"/>
          </p:cNvSpPr>
          <p:nvPr>
            <p:ph type="subTitle" idx="1" hasCustomPrompt="1"/>
          </p:nvPr>
        </p:nvSpPr>
        <p:spPr>
          <a:xfrm>
            <a:off x="1708480" y="4341218"/>
            <a:ext cx="8775038" cy="1072354"/>
          </a:xfrm>
          <a:prstGeom prst="rect">
            <a:avLst/>
          </a:prstGeom>
        </p:spPr>
        <p:txBody>
          <a:bodyPr>
            <a:normAutofit/>
          </a:bodyPr>
          <a:lstStyle>
            <a:lvl1pPr marL="0" indent="0" algn="ctr">
              <a:buNone/>
              <a:defRPr sz="2400">
                <a:solidFill>
                  <a:schemeClr val="tx1"/>
                </a:solidFill>
                <a:latin typeface="Georgia" panose="02040502050405020303" pitchFamily="18" charset="0"/>
              </a:defRPr>
            </a:lvl1pPr>
          </a:lstStyle>
          <a:p>
            <a:r>
              <a:rPr lang="en-US" dirty="0">
                <a:solidFill>
                  <a:srgbClr val="BA0C2F"/>
                </a:solidFill>
                <a:latin typeface="Georgia" panose="02040502050405020303" pitchFamily="18" charset="0"/>
              </a:rPr>
              <a:t>Subtext</a:t>
            </a:r>
          </a:p>
        </p:txBody>
      </p:sp>
      <p:sp>
        <p:nvSpPr>
          <p:cNvPr id="27" name="Title 1">
            <a:extLst>
              <a:ext uri="{FF2B5EF4-FFF2-40B4-BE49-F238E27FC236}">
                <a16:creationId xmlns:a16="http://schemas.microsoft.com/office/drawing/2014/main" id="{9713C6CC-46C1-1E43-BE5E-E09D6733F6BB}"/>
              </a:ext>
            </a:extLst>
          </p:cNvPr>
          <p:cNvSpPr>
            <a:spLocks noGrp="1"/>
          </p:cNvSpPr>
          <p:nvPr>
            <p:ph type="ctrTitle" hasCustomPrompt="1"/>
          </p:nvPr>
        </p:nvSpPr>
        <p:spPr>
          <a:xfrm>
            <a:off x="806195" y="2217880"/>
            <a:ext cx="10579608" cy="2038956"/>
          </a:xfrm>
          <a:prstGeom prst="rect">
            <a:avLst/>
          </a:prstGeom>
        </p:spPr>
        <p:txBody>
          <a:bodyPr anchor="ctr" anchorCtr="0">
            <a:normAutofit/>
          </a:bodyPr>
          <a:lstStyle>
            <a:lvl1pPr algn="ctr">
              <a:defRPr sz="7200">
                <a:solidFill>
                  <a:schemeClr val="tx1"/>
                </a:solidFill>
                <a:latin typeface="Oswald Medium" pitchFamily="2" charset="77"/>
              </a:defRPr>
            </a:lvl1pPr>
          </a:lstStyle>
          <a:p>
            <a:r>
              <a:rPr lang="en-US" sz="7200" dirty="0">
                <a:latin typeface="Oswald Medium" panose="02000603000000000000" pitchFamily="2" charset="77"/>
              </a:rPr>
              <a:t>Divider slide, option 1</a:t>
            </a:r>
          </a:p>
        </p:txBody>
      </p:sp>
      <p:sp>
        <p:nvSpPr>
          <p:cNvPr id="28" name="Rectangle 27">
            <a:extLst>
              <a:ext uri="{FF2B5EF4-FFF2-40B4-BE49-F238E27FC236}">
                <a16:creationId xmlns:a16="http://schemas.microsoft.com/office/drawing/2014/main" id="{22252512-3874-314A-B6CC-C44C165778F8}"/>
              </a:ext>
            </a:extLst>
          </p:cNvPr>
          <p:cNvSpPr>
            <a:spLocks noChangeAspect="1"/>
          </p:cNvSpPr>
          <p:nvPr userDrawn="1"/>
        </p:nvSpPr>
        <p:spPr>
          <a:xfrm>
            <a:off x="211282" y="198911"/>
            <a:ext cx="11769436" cy="6460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9" name="Group 28">
            <a:extLst>
              <a:ext uri="{FF2B5EF4-FFF2-40B4-BE49-F238E27FC236}">
                <a16:creationId xmlns:a16="http://schemas.microsoft.com/office/drawing/2014/main" id="{20B29B72-964F-2B49-B01C-53CDD8C7A262}"/>
              </a:ext>
            </a:extLst>
          </p:cNvPr>
          <p:cNvGrpSpPr/>
          <p:nvPr userDrawn="1"/>
        </p:nvGrpSpPr>
        <p:grpSpPr>
          <a:xfrm rot="10800000">
            <a:off x="-2" y="690553"/>
            <a:ext cx="4244006" cy="912498"/>
            <a:chOff x="8814949" y="5637475"/>
            <a:chExt cx="3145472" cy="676304"/>
          </a:xfrm>
          <a:solidFill>
            <a:schemeClr val="tx1"/>
          </a:solidFill>
        </p:grpSpPr>
        <p:sp>
          <p:nvSpPr>
            <p:cNvPr id="30" name="Rectangle 29">
              <a:extLst>
                <a:ext uri="{FF2B5EF4-FFF2-40B4-BE49-F238E27FC236}">
                  <a16:creationId xmlns:a16="http://schemas.microsoft.com/office/drawing/2014/main" id="{951CCCC1-319C-B147-9636-8E9C119E1FBA}"/>
                </a:ext>
              </a:extLst>
            </p:cNvPr>
            <p:cNvSpPr/>
            <p:nvPr/>
          </p:nvSpPr>
          <p:spPr>
            <a:xfrm>
              <a:off x="9088343" y="5637476"/>
              <a:ext cx="2872078" cy="6763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2C4386E4-C1A6-064A-9CC5-C8098386A3E9}"/>
                </a:ext>
              </a:extLst>
            </p:cNvPr>
            <p:cNvSpPr/>
            <p:nvPr/>
          </p:nvSpPr>
          <p:spPr>
            <a:xfrm rot="16200000">
              <a:off x="8613495" y="5838929"/>
              <a:ext cx="676303" cy="2733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2" name="Picture 31">
            <a:extLst>
              <a:ext uri="{FF2B5EF4-FFF2-40B4-BE49-F238E27FC236}">
                <a16:creationId xmlns:a16="http://schemas.microsoft.com/office/drawing/2014/main" id="{79556781-6AD9-854E-9ED5-E6E425B123B1}"/>
              </a:ext>
            </a:extLst>
          </p:cNvPr>
          <p:cNvPicPr>
            <a:picLocks noChangeAspect="1"/>
          </p:cNvPicPr>
          <p:nvPr userDrawn="1"/>
        </p:nvPicPr>
        <p:blipFill>
          <a:blip r:embed="rId2"/>
          <a:srcRect/>
          <a:stretch/>
        </p:blipFill>
        <p:spPr>
          <a:xfrm>
            <a:off x="378424" y="774927"/>
            <a:ext cx="3449699" cy="743742"/>
          </a:xfrm>
          <a:prstGeom prst="rect">
            <a:avLst/>
          </a:prstGeom>
        </p:spPr>
      </p:pic>
    </p:spTree>
    <p:extLst>
      <p:ext uri="{BB962C8B-B14F-4D97-AF65-F5344CB8AC3E}">
        <p14:creationId xmlns:p14="http://schemas.microsoft.com/office/powerpoint/2010/main" val="6554868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option 2">
    <p:bg>
      <p:bgRef idx="1003">
        <a:schemeClr val="bg2"/>
      </p:bgRef>
    </p:bg>
    <p:spTree>
      <p:nvGrpSpPr>
        <p:cNvPr id="1" name=""/>
        <p:cNvGrpSpPr/>
        <p:nvPr/>
      </p:nvGrpSpPr>
      <p:grpSpPr>
        <a:xfrm>
          <a:off x="0" y="0"/>
          <a:ext cx="0" cy="0"/>
          <a:chOff x="0" y="0"/>
          <a:chExt cx="0" cy="0"/>
        </a:xfrm>
      </p:grpSpPr>
      <p:sp>
        <p:nvSpPr>
          <p:cNvPr id="26" name="Subtitle 2">
            <a:extLst>
              <a:ext uri="{FF2B5EF4-FFF2-40B4-BE49-F238E27FC236}">
                <a16:creationId xmlns:a16="http://schemas.microsoft.com/office/drawing/2014/main" id="{B4F24E67-40EA-D441-B913-27BC31B5EBAD}"/>
              </a:ext>
            </a:extLst>
          </p:cNvPr>
          <p:cNvSpPr>
            <a:spLocks noGrp="1"/>
          </p:cNvSpPr>
          <p:nvPr>
            <p:ph type="subTitle" idx="1" hasCustomPrompt="1"/>
          </p:nvPr>
        </p:nvSpPr>
        <p:spPr>
          <a:xfrm>
            <a:off x="1708480" y="4341218"/>
            <a:ext cx="8775038" cy="1072354"/>
          </a:xfrm>
          <a:prstGeom prst="rect">
            <a:avLst/>
          </a:prstGeom>
        </p:spPr>
        <p:txBody>
          <a:bodyPr>
            <a:normAutofit/>
          </a:bodyPr>
          <a:lstStyle>
            <a:lvl1pPr marL="0" indent="0" algn="ctr">
              <a:buNone/>
              <a:defRPr sz="2400">
                <a:solidFill>
                  <a:schemeClr val="tx1"/>
                </a:solidFill>
                <a:latin typeface="Georgia" panose="02040502050405020303" pitchFamily="18" charset="0"/>
              </a:defRPr>
            </a:lvl1pPr>
          </a:lstStyle>
          <a:p>
            <a:r>
              <a:rPr lang="en-US" dirty="0">
                <a:solidFill>
                  <a:srgbClr val="BA0C2F"/>
                </a:solidFill>
                <a:latin typeface="Georgia" panose="02040502050405020303" pitchFamily="18" charset="0"/>
              </a:rPr>
              <a:t>Subtext</a:t>
            </a:r>
          </a:p>
        </p:txBody>
      </p:sp>
      <p:sp>
        <p:nvSpPr>
          <p:cNvPr id="27" name="Title 1">
            <a:extLst>
              <a:ext uri="{FF2B5EF4-FFF2-40B4-BE49-F238E27FC236}">
                <a16:creationId xmlns:a16="http://schemas.microsoft.com/office/drawing/2014/main" id="{9713C6CC-46C1-1E43-BE5E-E09D6733F6BB}"/>
              </a:ext>
            </a:extLst>
          </p:cNvPr>
          <p:cNvSpPr>
            <a:spLocks noGrp="1"/>
          </p:cNvSpPr>
          <p:nvPr>
            <p:ph type="ctrTitle" hasCustomPrompt="1"/>
          </p:nvPr>
        </p:nvSpPr>
        <p:spPr>
          <a:xfrm>
            <a:off x="806195" y="2217880"/>
            <a:ext cx="10579608" cy="2038956"/>
          </a:xfrm>
          <a:prstGeom prst="rect">
            <a:avLst/>
          </a:prstGeom>
        </p:spPr>
        <p:txBody>
          <a:bodyPr anchor="ctr" anchorCtr="0">
            <a:normAutofit/>
          </a:bodyPr>
          <a:lstStyle>
            <a:lvl1pPr algn="ctr">
              <a:defRPr sz="7200">
                <a:solidFill>
                  <a:schemeClr val="tx1"/>
                </a:solidFill>
                <a:latin typeface="Oswald Medium" pitchFamily="2" charset="77"/>
              </a:defRPr>
            </a:lvl1pPr>
          </a:lstStyle>
          <a:p>
            <a:r>
              <a:rPr lang="en-US" sz="7200" dirty="0">
                <a:latin typeface="Oswald Medium" panose="02000603000000000000" pitchFamily="2" charset="77"/>
              </a:rPr>
              <a:t>Divider slide, option 2</a:t>
            </a:r>
          </a:p>
        </p:txBody>
      </p:sp>
      <p:sp>
        <p:nvSpPr>
          <p:cNvPr id="9" name="Rectangle 8">
            <a:extLst>
              <a:ext uri="{FF2B5EF4-FFF2-40B4-BE49-F238E27FC236}">
                <a16:creationId xmlns:a16="http://schemas.microsoft.com/office/drawing/2014/main" id="{A3D68B07-E0DF-F249-9335-890872A9A339}"/>
              </a:ext>
            </a:extLst>
          </p:cNvPr>
          <p:cNvSpPr>
            <a:spLocks noChangeAspect="1"/>
          </p:cNvSpPr>
          <p:nvPr userDrawn="1"/>
        </p:nvSpPr>
        <p:spPr>
          <a:xfrm>
            <a:off x="211282" y="198911"/>
            <a:ext cx="11769436" cy="6460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0" name="Group 9">
            <a:extLst>
              <a:ext uri="{FF2B5EF4-FFF2-40B4-BE49-F238E27FC236}">
                <a16:creationId xmlns:a16="http://schemas.microsoft.com/office/drawing/2014/main" id="{E9F3B8D6-9303-7D43-B7DF-C6C5C325B93D}"/>
              </a:ext>
            </a:extLst>
          </p:cNvPr>
          <p:cNvGrpSpPr/>
          <p:nvPr userDrawn="1"/>
        </p:nvGrpSpPr>
        <p:grpSpPr>
          <a:xfrm rot="10800000">
            <a:off x="-2" y="690553"/>
            <a:ext cx="4244006" cy="912498"/>
            <a:chOff x="8814949" y="5637475"/>
            <a:chExt cx="3145472" cy="676304"/>
          </a:xfrm>
          <a:solidFill>
            <a:schemeClr val="tx1"/>
          </a:solidFill>
        </p:grpSpPr>
        <p:sp>
          <p:nvSpPr>
            <p:cNvPr id="11" name="Rectangle 10">
              <a:extLst>
                <a:ext uri="{FF2B5EF4-FFF2-40B4-BE49-F238E27FC236}">
                  <a16:creationId xmlns:a16="http://schemas.microsoft.com/office/drawing/2014/main" id="{C73DD619-BD15-BD45-99C4-F134C613CE06}"/>
                </a:ext>
              </a:extLst>
            </p:cNvPr>
            <p:cNvSpPr/>
            <p:nvPr/>
          </p:nvSpPr>
          <p:spPr>
            <a:xfrm>
              <a:off x="9088343" y="5637476"/>
              <a:ext cx="2872078" cy="6763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2EA27778-243E-B941-B779-944022B27867}"/>
                </a:ext>
              </a:extLst>
            </p:cNvPr>
            <p:cNvSpPr/>
            <p:nvPr/>
          </p:nvSpPr>
          <p:spPr>
            <a:xfrm rot="16200000">
              <a:off x="8613495" y="5838929"/>
              <a:ext cx="676303" cy="2733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6F202586-F64E-4B48-8755-8785C25381A7}"/>
              </a:ext>
            </a:extLst>
          </p:cNvPr>
          <p:cNvPicPr>
            <a:picLocks noChangeAspect="1"/>
          </p:cNvPicPr>
          <p:nvPr userDrawn="1"/>
        </p:nvPicPr>
        <p:blipFill>
          <a:blip r:embed="rId2"/>
          <a:srcRect/>
          <a:stretch/>
        </p:blipFill>
        <p:spPr>
          <a:xfrm>
            <a:off x="378424" y="774927"/>
            <a:ext cx="3449699" cy="743742"/>
          </a:xfrm>
          <a:prstGeom prst="rect">
            <a:avLst/>
          </a:prstGeom>
        </p:spPr>
      </p:pic>
    </p:spTree>
    <p:extLst>
      <p:ext uri="{BB962C8B-B14F-4D97-AF65-F5344CB8AC3E}">
        <p14:creationId xmlns:p14="http://schemas.microsoft.com/office/powerpoint/2010/main" val="23281107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option 3">
    <p:bg>
      <p:bgRef idx="1001">
        <a:schemeClr val="bg2"/>
      </p:bgRef>
    </p:bg>
    <p:spTree>
      <p:nvGrpSpPr>
        <p:cNvPr id="1" name=""/>
        <p:cNvGrpSpPr/>
        <p:nvPr/>
      </p:nvGrpSpPr>
      <p:grpSpPr>
        <a:xfrm>
          <a:off x="0" y="0"/>
          <a:ext cx="0" cy="0"/>
          <a:chOff x="0" y="0"/>
          <a:chExt cx="0" cy="0"/>
        </a:xfrm>
      </p:grpSpPr>
      <p:sp>
        <p:nvSpPr>
          <p:cNvPr id="26" name="Subtitle 2">
            <a:extLst>
              <a:ext uri="{FF2B5EF4-FFF2-40B4-BE49-F238E27FC236}">
                <a16:creationId xmlns:a16="http://schemas.microsoft.com/office/drawing/2014/main" id="{B4F24E67-40EA-D441-B913-27BC31B5EBAD}"/>
              </a:ext>
            </a:extLst>
          </p:cNvPr>
          <p:cNvSpPr>
            <a:spLocks noGrp="1"/>
          </p:cNvSpPr>
          <p:nvPr>
            <p:ph type="subTitle" idx="1" hasCustomPrompt="1"/>
          </p:nvPr>
        </p:nvSpPr>
        <p:spPr>
          <a:xfrm>
            <a:off x="1708480" y="4341218"/>
            <a:ext cx="8775038" cy="1072354"/>
          </a:xfrm>
          <a:prstGeom prst="rect">
            <a:avLst/>
          </a:prstGeom>
        </p:spPr>
        <p:txBody>
          <a:bodyPr>
            <a:normAutofit/>
          </a:bodyPr>
          <a:lstStyle>
            <a:lvl1pPr marL="0" indent="0" algn="ctr">
              <a:buNone/>
              <a:defRPr sz="2400">
                <a:solidFill>
                  <a:schemeClr val="tx1"/>
                </a:solidFill>
                <a:latin typeface="Georgia" panose="02040502050405020303" pitchFamily="18" charset="0"/>
              </a:defRPr>
            </a:lvl1pPr>
          </a:lstStyle>
          <a:p>
            <a:r>
              <a:rPr lang="en-US" dirty="0">
                <a:solidFill>
                  <a:srgbClr val="BA0C2F"/>
                </a:solidFill>
                <a:latin typeface="Georgia" panose="02040502050405020303" pitchFamily="18" charset="0"/>
              </a:rPr>
              <a:t>Subtext</a:t>
            </a:r>
          </a:p>
        </p:txBody>
      </p:sp>
      <p:sp>
        <p:nvSpPr>
          <p:cNvPr id="27" name="Title 1">
            <a:extLst>
              <a:ext uri="{FF2B5EF4-FFF2-40B4-BE49-F238E27FC236}">
                <a16:creationId xmlns:a16="http://schemas.microsoft.com/office/drawing/2014/main" id="{9713C6CC-46C1-1E43-BE5E-E09D6733F6BB}"/>
              </a:ext>
            </a:extLst>
          </p:cNvPr>
          <p:cNvSpPr>
            <a:spLocks noGrp="1"/>
          </p:cNvSpPr>
          <p:nvPr>
            <p:ph type="ctrTitle" hasCustomPrompt="1"/>
          </p:nvPr>
        </p:nvSpPr>
        <p:spPr>
          <a:xfrm>
            <a:off x="806195" y="2217880"/>
            <a:ext cx="10579608" cy="2038956"/>
          </a:xfrm>
          <a:prstGeom prst="rect">
            <a:avLst/>
          </a:prstGeom>
        </p:spPr>
        <p:txBody>
          <a:bodyPr anchor="ctr" anchorCtr="0">
            <a:normAutofit/>
          </a:bodyPr>
          <a:lstStyle>
            <a:lvl1pPr algn="ctr">
              <a:defRPr sz="7200">
                <a:solidFill>
                  <a:schemeClr val="tx1"/>
                </a:solidFill>
                <a:latin typeface="Oswald Medium" pitchFamily="2" charset="77"/>
              </a:defRPr>
            </a:lvl1pPr>
          </a:lstStyle>
          <a:p>
            <a:r>
              <a:rPr lang="en-US" sz="7200" dirty="0">
                <a:latin typeface="Oswald Medium" panose="02000603000000000000" pitchFamily="2" charset="77"/>
              </a:rPr>
              <a:t>Divider slide, option 3</a:t>
            </a:r>
          </a:p>
        </p:txBody>
      </p:sp>
      <p:sp>
        <p:nvSpPr>
          <p:cNvPr id="9" name="Rectangle 8">
            <a:extLst>
              <a:ext uri="{FF2B5EF4-FFF2-40B4-BE49-F238E27FC236}">
                <a16:creationId xmlns:a16="http://schemas.microsoft.com/office/drawing/2014/main" id="{FD32D507-6200-9F41-A065-299EC7A91849}"/>
              </a:ext>
            </a:extLst>
          </p:cNvPr>
          <p:cNvSpPr>
            <a:spLocks noChangeAspect="1"/>
          </p:cNvSpPr>
          <p:nvPr userDrawn="1"/>
        </p:nvSpPr>
        <p:spPr>
          <a:xfrm>
            <a:off x="211282" y="198911"/>
            <a:ext cx="11769436" cy="6460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0" name="Group 9">
            <a:extLst>
              <a:ext uri="{FF2B5EF4-FFF2-40B4-BE49-F238E27FC236}">
                <a16:creationId xmlns:a16="http://schemas.microsoft.com/office/drawing/2014/main" id="{7F7FFCD1-D565-8A40-990A-2257AD189016}"/>
              </a:ext>
            </a:extLst>
          </p:cNvPr>
          <p:cNvGrpSpPr/>
          <p:nvPr userDrawn="1"/>
        </p:nvGrpSpPr>
        <p:grpSpPr>
          <a:xfrm rot="10800000">
            <a:off x="-2" y="690553"/>
            <a:ext cx="4244006" cy="912498"/>
            <a:chOff x="8814949" y="5637475"/>
            <a:chExt cx="3145472" cy="676304"/>
          </a:xfrm>
          <a:solidFill>
            <a:schemeClr val="tx1"/>
          </a:solidFill>
        </p:grpSpPr>
        <p:sp>
          <p:nvSpPr>
            <p:cNvPr id="11" name="Rectangle 10">
              <a:extLst>
                <a:ext uri="{FF2B5EF4-FFF2-40B4-BE49-F238E27FC236}">
                  <a16:creationId xmlns:a16="http://schemas.microsoft.com/office/drawing/2014/main" id="{54405B93-419F-1249-9E4A-BDC2C7797509}"/>
                </a:ext>
              </a:extLst>
            </p:cNvPr>
            <p:cNvSpPr/>
            <p:nvPr/>
          </p:nvSpPr>
          <p:spPr>
            <a:xfrm>
              <a:off x="9088343" y="5637476"/>
              <a:ext cx="2872078" cy="6763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0763E37B-8A66-F74B-BA66-A9DD180206B5}"/>
                </a:ext>
              </a:extLst>
            </p:cNvPr>
            <p:cNvSpPr/>
            <p:nvPr/>
          </p:nvSpPr>
          <p:spPr>
            <a:xfrm rot="16200000">
              <a:off x="8613495" y="5838929"/>
              <a:ext cx="676303" cy="2733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A picture containing text, sign&#10;&#10;Description automatically generated">
            <a:extLst>
              <a:ext uri="{FF2B5EF4-FFF2-40B4-BE49-F238E27FC236}">
                <a16:creationId xmlns:a16="http://schemas.microsoft.com/office/drawing/2014/main" id="{93AE4D8D-0444-2841-9843-DE8C45773BF3}"/>
              </a:ext>
            </a:extLst>
          </p:cNvPr>
          <p:cNvPicPr>
            <a:picLocks noChangeAspect="1"/>
          </p:cNvPicPr>
          <p:nvPr userDrawn="1"/>
        </p:nvPicPr>
        <p:blipFill>
          <a:blip r:embed="rId2"/>
          <a:stretch>
            <a:fillRect/>
          </a:stretch>
        </p:blipFill>
        <p:spPr>
          <a:xfrm>
            <a:off x="378423" y="773797"/>
            <a:ext cx="3449699" cy="739599"/>
          </a:xfrm>
          <a:prstGeom prst="rect">
            <a:avLst/>
          </a:prstGeom>
        </p:spPr>
      </p:pic>
    </p:spTree>
    <p:extLst>
      <p:ext uri="{BB962C8B-B14F-4D97-AF65-F5344CB8AC3E}">
        <p14:creationId xmlns:p14="http://schemas.microsoft.com/office/powerpoint/2010/main" val="177571190"/>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option 4">
    <p:bg>
      <p:bgRef idx="1003">
        <a:schemeClr val="bg2"/>
      </p:bgRef>
    </p:bg>
    <p:spTree>
      <p:nvGrpSpPr>
        <p:cNvPr id="1" name=""/>
        <p:cNvGrpSpPr/>
        <p:nvPr/>
      </p:nvGrpSpPr>
      <p:grpSpPr>
        <a:xfrm>
          <a:off x="0" y="0"/>
          <a:ext cx="0" cy="0"/>
          <a:chOff x="0" y="0"/>
          <a:chExt cx="0" cy="0"/>
        </a:xfrm>
      </p:grpSpPr>
      <p:sp>
        <p:nvSpPr>
          <p:cNvPr id="26" name="Subtitle 2">
            <a:extLst>
              <a:ext uri="{FF2B5EF4-FFF2-40B4-BE49-F238E27FC236}">
                <a16:creationId xmlns:a16="http://schemas.microsoft.com/office/drawing/2014/main" id="{B4F24E67-40EA-D441-B913-27BC31B5EBAD}"/>
              </a:ext>
            </a:extLst>
          </p:cNvPr>
          <p:cNvSpPr>
            <a:spLocks noGrp="1"/>
          </p:cNvSpPr>
          <p:nvPr>
            <p:ph type="subTitle" idx="1" hasCustomPrompt="1"/>
          </p:nvPr>
        </p:nvSpPr>
        <p:spPr>
          <a:xfrm>
            <a:off x="1708480" y="4341218"/>
            <a:ext cx="8775038" cy="1072354"/>
          </a:xfrm>
          <a:prstGeom prst="rect">
            <a:avLst/>
          </a:prstGeom>
        </p:spPr>
        <p:txBody>
          <a:bodyPr>
            <a:normAutofit/>
          </a:bodyPr>
          <a:lstStyle>
            <a:lvl1pPr marL="0" indent="0" algn="ctr">
              <a:buNone/>
              <a:defRPr sz="2400">
                <a:solidFill>
                  <a:schemeClr val="tx1"/>
                </a:solidFill>
                <a:latin typeface="Georgia" panose="02040502050405020303" pitchFamily="18" charset="0"/>
              </a:defRPr>
            </a:lvl1pPr>
          </a:lstStyle>
          <a:p>
            <a:r>
              <a:rPr lang="en-US" dirty="0">
                <a:solidFill>
                  <a:srgbClr val="BA0C2F"/>
                </a:solidFill>
                <a:latin typeface="Georgia" panose="02040502050405020303" pitchFamily="18" charset="0"/>
              </a:rPr>
              <a:t>Subtext</a:t>
            </a:r>
          </a:p>
        </p:txBody>
      </p:sp>
      <p:sp>
        <p:nvSpPr>
          <p:cNvPr id="27" name="Title 1">
            <a:extLst>
              <a:ext uri="{FF2B5EF4-FFF2-40B4-BE49-F238E27FC236}">
                <a16:creationId xmlns:a16="http://schemas.microsoft.com/office/drawing/2014/main" id="{9713C6CC-46C1-1E43-BE5E-E09D6733F6BB}"/>
              </a:ext>
            </a:extLst>
          </p:cNvPr>
          <p:cNvSpPr>
            <a:spLocks noGrp="1"/>
          </p:cNvSpPr>
          <p:nvPr>
            <p:ph type="ctrTitle" hasCustomPrompt="1"/>
          </p:nvPr>
        </p:nvSpPr>
        <p:spPr>
          <a:xfrm>
            <a:off x="806195" y="2217880"/>
            <a:ext cx="10579608" cy="2038956"/>
          </a:xfrm>
          <a:prstGeom prst="rect">
            <a:avLst/>
          </a:prstGeom>
        </p:spPr>
        <p:txBody>
          <a:bodyPr anchor="ctr" anchorCtr="0">
            <a:normAutofit/>
          </a:bodyPr>
          <a:lstStyle>
            <a:lvl1pPr algn="ctr">
              <a:defRPr sz="7200">
                <a:solidFill>
                  <a:schemeClr val="tx1"/>
                </a:solidFill>
                <a:latin typeface="Oswald Medium" pitchFamily="2" charset="77"/>
              </a:defRPr>
            </a:lvl1pPr>
          </a:lstStyle>
          <a:p>
            <a:r>
              <a:rPr lang="en-US" sz="7200" dirty="0">
                <a:latin typeface="Oswald Medium" panose="02000603000000000000" pitchFamily="2" charset="77"/>
              </a:rPr>
              <a:t>Divider slide, option 4</a:t>
            </a:r>
          </a:p>
        </p:txBody>
      </p:sp>
      <p:sp>
        <p:nvSpPr>
          <p:cNvPr id="9" name="Rectangle 8">
            <a:extLst>
              <a:ext uri="{FF2B5EF4-FFF2-40B4-BE49-F238E27FC236}">
                <a16:creationId xmlns:a16="http://schemas.microsoft.com/office/drawing/2014/main" id="{E86733B1-429E-4443-9A1D-FBCCF78F23FF}"/>
              </a:ext>
            </a:extLst>
          </p:cNvPr>
          <p:cNvSpPr>
            <a:spLocks noChangeAspect="1"/>
          </p:cNvSpPr>
          <p:nvPr userDrawn="1"/>
        </p:nvSpPr>
        <p:spPr>
          <a:xfrm>
            <a:off x="211282" y="198911"/>
            <a:ext cx="11769436" cy="6460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0" name="Group 9">
            <a:extLst>
              <a:ext uri="{FF2B5EF4-FFF2-40B4-BE49-F238E27FC236}">
                <a16:creationId xmlns:a16="http://schemas.microsoft.com/office/drawing/2014/main" id="{68466CC4-5632-E34F-BFBF-BFE63F079FB4}"/>
              </a:ext>
            </a:extLst>
          </p:cNvPr>
          <p:cNvGrpSpPr/>
          <p:nvPr userDrawn="1"/>
        </p:nvGrpSpPr>
        <p:grpSpPr>
          <a:xfrm rot="10800000">
            <a:off x="-2" y="690553"/>
            <a:ext cx="4244006" cy="912498"/>
            <a:chOff x="8814949" y="5637475"/>
            <a:chExt cx="3145472" cy="676304"/>
          </a:xfrm>
          <a:solidFill>
            <a:schemeClr val="tx1"/>
          </a:solidFill>
        </p:grpSpPr>
        <p:sp>
          <p:nvSpPr>
            <p:cNvPr id="11" name="Rectangle 10">
              <a:extLst>
                <a:ext uri="{FF2B5EF4-FFF2-40B4-BE49-F238E27FC236}">
                  <a16:creationId xmlns:a16="http://schemas.microsoft.com/office/drawing/2014/main" id="{8A6475AE-C8E5-2C4A-8807-7DB3D730C135}"/>
                </a:ext>
              </a:extLst>
            </p:cNvPr>
            <p:cNvSpPr/>
            <p:nvPr/>
          </p:nvSpPr>
          <p:spPr>
            <a:xfrm>
              <a:off x="9088343" y="5637476"/>
              <a:ext cx="2872078" cy="6763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C80CF3CA-4FB9-7D4B-BF90-87F0277C5579}"/>
                </a:ext>
              </a:extLst>
            </p:cNvPr>
            <p:cNvSpPr/>
            <p:nvPr/>
          </p:nvSpPr>
          <p:spPr>
            <a:xfrm rot="16200000">
              <a:off x="8613495" y="5838929"/>
              <a:ext cx="676303" cy="2733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A picture containing text, sign&#10;&#10;Description automatically generated">
            <a:extLst>
              <a:ext uri="{FF2B5EF4-FFF2-40B4-BE49-F238E27FC236}">
                <a16:creationId xmlns:a16="http://schemas.microsoft.com/office/drawing/2014/main" id="{7A9956D6-84C4-8B47-8905-FC5C73E1E0B8}"/>
              </a:ext>
            </a:extLst>
          </p:cNvPr>
          <p:cNvPicPr>
            <a:picLocks noChangeAspect="1"/>
          </p:cNvPicPr>
          <p:nvPr userDrawn="1"/>
        </p:nvPicPr>
        <p:blipFill>
          <a:blip r:embed="rId2"/>
          <a:stretch>
            <a:fillRect/>
          </a:stretch>
        </p:blipFill>
        <p:spPr>
          <a:xfrm>
            <a:off x="378423" y="773797"/>
            <a:ext cx="3449699" cy="739599"/>
          </a:xfrm>
          <a:prstGeom prst="rect">
            <a:avLst/>
          </a:prstGeom>
        </p:spPr>
      </p:pic>
    </p:spTree>
    <p:extLst>
      <p:ext uri="{BB962C8B-B14F-4D97-AF65-F5344CB8AC3E}">
        <p14:creationId xmlns:p14="http://schemas.microsoft.com/office/powerpoint/2010/main" val="180671413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option 5">
    <p:bg>
      <p:bgRef idx="1001">
        <a:schemeClr val="bg1"/>
      </p:bgRef>
    </p:bg>
    <p:spTree>
      <p:nvGrpSpPr>
        <p:cNvPr id="1" name=""/>
        <p:cNvGrpSpPr/>
        <p:nvPr/>
      </p:nvGrpSpPr>
      <p:grpSpPr>
        <a:xfrm>
          <a:off x="0" y="0"/>
          <a:ext cx="0" cy="0"/>
          <a:chOff x="0" y="0"/>
          <a:chExt cx="0" cy="0"/>
        </a:xfrm>
      </p:grpSpPr>
      <p:sp>
        <p:nvSpPr>
          <p:cNvPr id="26" name="Subtitle 2">
            <a:extLst>
              <a:ext uri="{FF2B5EF4-FFF2-40B4-BE49-F238E27FC236}">
                <a16:creationId xmlns:a16="http://schemas.microsoft.com/office/drawing/2014/main" id="{B4F24E67-40EA-D441-B913-27BC31B5EBAD}"/>
              </a:ext>
            </a:extLst>
          </p:cNvPr>
          <p:cNvSpPr>
            <a:spLocks noGrp="1"/>
          </p:cNvSpPr>
          <p:nvPr>
            <p:ph type="subTitle" idx="1" hasCustomPrompt="1"/>
          </p:nvPr>
        </p:nvSpPr>
        <p:spPr>
          <a:xfrm>
            <a:off x="1708480" y="4341218"/>
            <a:ext cx="8775038" cy="1072354"/>
          </a:xfrm>
          <a:prstGeom prst="rect">
            <a:avLst/>
          </a:prstGeom>
        </p:spPr>
        <p:txBody>
          <a:bodyPr>
            <a:normAutofit/>
          </a:bodyPr>
          <a:lstStyle>
            <a:lvl1pPr marL="0" indent="0" algn="ctr">
              <a:buNone/>
              <a:defRPr sz="2400">
                <a:solidFill>
                  <a:schemeClr val="tx1"/>
                </a:solidFill>
                <a:latin typeface="Georgia" panose="02040502050405020303" pitchFamily="18" charset="0"/>
              </a:defRPr>
            </a:lvl1pPr>
          </a:lstStyle>
          <a:p>
            <a:r>
              <a:rPr lang="en-US" dirty="0">
                <a:solidFill>
                  <a:srgbClr val="BA0C2F"/>
                </a:solidFill>
                <a:latin typeface="Georgia" panose="02040502050405020303" pitchFamily="18" charset="0"/>
              </a:rPr>
              <a:t>Subtext</a:t>
            </a:r>
          </a:p>
        </p:txBody>
      </p:sp>
      <p:sp>
        <p:nvSpPr>
          <p:cNvPr id="27" name="Title 1">
            <a:extLst>
              <a:ext uri="{FF2B5EF4-FFF2-40B4-BE49-F238E27FC236}">
                <a16:creationId xmlns:a16="http://schemas.microsoft.com/office/drawing/2014/main" id="{9713C6CC-46C1-1E43-BE5E-E09D6733F6BB}"/>
              </a:ext>
            </a:extLst>
          </p:cNvPr>
          <p:cNvSpPr>
            <a:spLocks noGrp="1"/>
          </p:cNvSpPr>
          <p:nvPr>
            <p:ph type="ctrTitle" hasCustomPrompt="1"/>
          </p:nvPr>
        </p:nvSpPr>
        <p:spPr>
          <a:xfrm>
            <a:off x="806195" y="2217880"/>
            <a:ext cx="10579608" cy="2038956"/>
          </a:xfrm>
          <a:prstGeom prst="rect">
            <a:avLst/>
          </a:prstGeom>
        </p:spPr>
        <p:txBody>
          <a:bodyPr anchor="ctr" anchorCtr="0">
            <a:normAutofit/>
          </a:bodyPr>
          <a:lstStyle>
            <a:lvl1pPr algn="ctr">
              <a:defRPr sz="7200">
                <a:solidFill>
                  <a:schemeClr val="tx1"/>
                </a:solidFill>
                <a:latin typeface="Oswald Medium" pitchFamily="2" charset="77"/>
              </a:defRPr>
            </a:lvl1pPr>
          </a:lstStyle>
          <a:p>
            <a:r>
              <a:rPr lang="en-US" sz="7200" dirty="0">
                <a:latin typeface="Oswald Medium" panose="02000603000000000000" pitchFamily="2" charset="77"/>
              </a:rPr>
              <a:t>Divider slide, option 5</a:t>
            </a:r>
          </a:p>
        </p:txBody>
      </p:sp>
      <p:sp>
        <p:nvSpPr>
          <p:cNvPr id="9" name="Rectangle 8">
            <a:extLst>
              <a:ext uri="{FF2B5EF4-FFF2-40B4-BE49-F238E27FC236}">
                <a16:creationId xmlns:a16="http://schemas.microsoft.com/office/drawing/2014/main" id="{829FDFB3-FC87-5846-B40E-B4909AED7C90}"/>
              </a:ext>
            </a:extLst>
          </p:cNvPr>
          <p:cNvSpPr>
            <a:spLocks noChangeAspect="1"/>
          </p:cNvSpPr>
          <p:nvPr userDrawn="1"/>
        </p:nvSpPr>
        <p:spPr>
          <a:xfrm>
            <a:off x="211282" y="198911"/>
            <a:ext cx="11769436" cy="6460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0" name="Group 9">
            <a:extLst>
              <a:ext uri="{FF2B5EF4-FFF2-40B4-BE49-F238E27FC236}">
                <a16:creationId xmlns:a16="http://schemas.microsoft.com/office/drawing/2014/main" id="{8CA46039-FDF5-8845-82A6-F48E34B49D22}"/>
              </a:ext>
            </a:extLst>
          </p:cNvPr>
          <p:cNvGrpSpPr/>
          <p:nvPr userDrawn="1"/>
        </p:nvGrpSpPr>
        <p:grpSpPr>
          <a:xfrm rot="10800000">
            <a:off x="-2" y="690553"/>
            <a:ext cx="4244006" cy="912498"/>
            <a:chOff x="8814949" y="5637475"/>
            <a:chExt cx="3145472" cy="676304"/>
          </a:xfrm>
          <a:solidFill>
            <a:schemeClr val="tx1"/>
          </a:solidFill>
        </p:grpSpPr>
        <p:sp>
          <p:nvSpPr>
            <p:cNvPr id="11" name="Rectangle 10">
              <a:extLst>
                <a:ext uri="{FF2B5EF4-FFF2-40B4-BE49-F238E27FC236}">
                  <a16:creationId xmlns:a16="http://schemas.microsoft.com/office/drawing/2014/main" id="{56C71D5A-780F-D743-BB1F-E8B01D917F36}"/>
                </a:ext>
              </a:extLst>
            </p:cNvPr>
            <p:cNvSpPr/>
            <p:nvPr/>
          </p:nvSpPr>
          <p:spPr>
            <a:xfrm>
              <a:off x="9088343" y="5637476"/>
              <a:ext cx="2872078" cy="6763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9C156DA8-4D86-394D-A159-2A436939C47C}"/>
                </a:ext>
              </a:extLst>
            </p:cNvPr>
            <p:cNvSpPr/>
            <p:nvPr/>
          </p:nvSpPr>
          <p:spPr>
            <a:xfrm rot="16200000">
              <a:off x="8613495" y="5838929"/>
              <a:ext cx="676303" cy="2733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A picture containing text, sign&#10;&#10;Description automatically generated">
            <a:extLst>
              <a:ext uri="{FF2B5EF4-FFF2-40B4-BE49-F238E27FC236}">
                <a16:creationId xmlns:a16="http://schemas.microsoft.com/office/drawing/2014/main" id="{E5A3757E-90AD-264D-BFF2-393B18972F10}"/>
              </a:ext>
            </a:extLst>
          </p:cNvPr>
          <p:cNvPicPr>
            <a:picLocks noChangeAspect="1"/>
          </p:cNvPicPr>
          <p:nvPr userDrawn="1"/>
        </p:nvPicPr>
        <p:blipFill>
          <a:blip r:embed="rId2"/>
          <a:stretch>
            <a:fillRect/>
          </a:stretch>
        </p:blipFill>
        <p:spPr>
          <a:xfrm>
            <a:off x="378423" y="773797"/>
            <a:ext cx="3449699" cy="739599"/>
          </a:xfrm>
          <a:prstGeom prst="rect">
            <a:avLst/>
          </a:prstGeom>
        </p:spPr>
      </p:pic>
    </p:spTree>
    <p:extLst>
      <p:ext uri="{BB962C8B-B14F-4D97-AF65-F5344CB8AC3E}">
        <p14:creationId xmlns:p14="http://schemas.microsoft.com/office/powerpoint/2010/main" val="89918716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option 6">
    <p:bg>
      <p:bgRef idx="1003">
        <a:schemeClr val="bg1"/>
      </p:bgRef>
    </p:bg>
    <p:spTree>
      <p:nvGrpSpPr>
        <p:cNvPr id="1" name=""/>
        <p:cNvGrpSpPr/>
        <p:nvPr/>
      </p:nvGrpSpPr>
      <p:grpSpPr>
        <a:xfrm>
          <a:off x="0" y="0"/>
          <a:ext cx="0" cy="0"/>
          <a:chOff x="0" y="0"/>
          <a:chExt cx="0" cy="0"/>
        </a:xfrm>
      </p:grpSpPr>
      <p:sp>
        <p:nvSpPr>
          <p:cNvPr id="26" name="Subtitle 2">
            <a:extLst>
              <a:ext uri="{FF2B5EF4-FFF2-40B4-BE49-F238E27FC236}">
                <a16:creationId xmlns:a16="http://schemas.microsoft.com/office/drawing/2014/main" id="{B4F24E67-40EA-D441-B913-27BC31B5EBAD}"/>
              </a:ext>
            </a:extLst>
          </p:cNvPr>
          <p:cNvSpPr>
            <a:spLocks noGrp="1"/>
          </p:cNvSpPr>
          <p:nvPr>
            <p:ph type="subTitle" idx="1" hasCustomPrompt="1"/>
          </p:nvPr>
        </p:nvSpPr>
        <p:spPr>
          <a:xfrm>
            <a:off x="1708480" y="4341218"/>
            <a:ext cx="8775038" cy="1072354"/>
          </a:xfrm>
          <a:prstGeom prst="rect">
            <a:avLst/>
          </a:prstGeom>
        </p:spPr>
        <p:txBody>
          <a:bodyPr>
            <a:normAutofit/>
          </a:bodyPr>
          <a:lstStyle>
            <a:lvl1pPr marL="0" indent="0" algn="ctr">
              <a:buNone/>
              <a:defRPr sz="2400">
                <a:solidFill>
                  <a:schemeClr val="tx1"/>
                </a:solidFill>
                <a:latin typeface="Georgia" panose="02040502050405020303" pitchFamily="18" charset="0"/>
              </a:defRPr>
            </a:lvl1pPr>
          </a:lstStyle>
          <a:p>
            <a:r>
              <a:rPr lang="en-US" dirty="0">
                <a:solidFill>
                  <a:srgbClr val="BA0C2F"/>
                </a:solidFill>
                <a:latin typeface="Georgia" panose="02040502050405020303" pitchFamily="18" charset="0"/>
              </a:rPr>
              <a:t>Subtext</a:t>
            </a:r>
          </a:p>
        </p:txBody>
      </p:sp>
      <p:sp>
        <p:nvSpPr>
          <p:cNvPr id="27" name="Title 1">
            <a:extLst>
              <a:ext uri="{FF2B5EF4-FFF2-40B4-BE49-F238E27FC236}">
                <a16:creationId xmlns:a16="http://schemas.microsoft.com/office/drawing/2014/main" id="{9713C6CC-46C1-1E43-BE5E-E09D6733F6BB}"/>
              </a:ext>
            </a:extLst>
          </p:cNvPr>
          <p:cNvSpPr>
            <a:spLocks noGrp="1"/>
          </p:cNvSpPr>
          <p:nvPr>
            <p:ph type="ctrTitle" hasCustomPrompt="1"/>
          </p:nvPr>
        </p:nvSpPr>
        <p:spPr>
          <a:xfrm>
            <a:off x="806195" y="2217880"/>
            <a:ext cx="10579608" cy="2038956"/>
          </a:xfrm>
          <a:prstGeom prst="rect">
            <a:avLst/>
          </a:prstGeom>
        </p:spPr>
        <p:txBody>
          <a:bodyPr anchor="ctr" anchorCtr="0">
            <a:normAutofit/>
          </a:bodyPr>
          <a:lstStyle>
            <a:lvl1pPr algn="ctr">
              <a:defRPr sz="7200">
                <a:solidFill>
                  <a:schemeClr val="tx1"/>
                </a:solidFill>
                <a:latin typeface="Oswald Medium" pitchFamily="2" charset="77"/>
              </a:defRPr>
            </a:lvl1pPr>
          </a:lstStyle>
          <a:p>
            <a:r>
              <a:rPr lang="en-US" sz="7200" dirty="0">
                <a:latin typeface="Oswald Medium" panose="02000603000000000000" pitchFamily="2" charset="77"/>
              </a:rPr>
              <a:t>Divider slide, option 6</a:t>
            </a:r>
          </a:p>
        </p:txBody>
      </p:sp>
      <p:sp>
        <p:nvSpPr>
          <p:cNvPr id="9" name="Rectangle 8">
            <a:extLst>
              <a:ext uri="{FF2B5EF4-FFF2-40B4-BE49-F238E27FC236}">
                <a16:creationId xmlns:a16="http://schemas.microsoft.com/office/drawing/2014/main" id="{AF4409F5-0546-3A46-8BD5-B3874FBC034D}"/>
              </a:ext>
            </a:extLst>
          </p:cNvPr>
          <p:cNvSpPr>
            <a:spLocks noChangeAspect="1"/>
          </p:cNvSpPr>
          <p:nvPr userDrawn="1"/>
        </p:nvSpPr>
        <p:spPr>
          <a:xfrm>
            <a:off x="211282" y="198911"/>
            <a:ext cx="11769436" cy="6460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0" name="Group 9">
            <a:extLst>
              <a:ext uri="{FF2B5EF4-FFF2-40B4-BE49-F238E27FC236}">
                <a16:creationId xmlns:a16="http://schemas.microsoft.com/office/drawing/2014/main" id="{7E90C22A-99BD-B84E-AAD3-707A0A4A8736}"/>
              </a:ext>
            </a:extLst>
          </p:cNvPr>
          <p:cNvGrpSpPr/>
          <p:nvPr userDrawn="1"/>
        </p:nvGrpSpPr>
        <p:grpSpPr>
          <a:xfrm rot="10800000">
            <a:off x="-2" y="690553"/>
            <a:ext cx="4244006" cy="912498"/>
            <a:chOff x="8814949" y="5637475"/>
            <a:chExt cx="3145472" cy="676304"/>
          </a:xfrm>
          <a:solidFill>
            <a:schemeClr val="tx1"/>
          </a:solidFill>
        </p:grpSpPr>
        <p:sp>
          <p:nvSpPr>
            <p:cNvPr id="11" name="Rectangle 10">
              <a:extLst>
                <a:ext uri="{FF2B5EF4-FFF2-40B4-BE49-F238E27FC236}">
                  <a16:creationId xmlns:a16="http://schemas.microsoft.com/office/drawing/2014/main" id="{5305781D-77AE-3F4D-8C45-45BC151E82D7}"/>
                </a:ext>
              </a:extLst>
            </p:cNvPr>
            <p:cNvSpPr/>
            <p:nvPr/>
          </p:nvSpPr>
          <p:spPr>
            <a:xfrm>
              <a:off x="9088343" y="5637476"/>
              <a:ext cx="2872078" cy="6763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367AF1CE-6505-A547-A81D-EC0A979A80A4}"/>
                </a:ext>
              </a:extLst>
            </p:cNvPr>
            <p:cNvSpPr/>
            <p:nvPr/>
          </p:nvSpPr>
          <p:spPr>
            <a:xfrm rot="16200000">
              <a:off x="8613495" y="5838929"/>
              <a:ext cx="676303" cy="27339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A picture containing text, sign&#10;&#10;Description automatically generated">
            <a:extLst>
              <a:ext uri="{FF2B5EF4-FFF2-40B4-BE49-F238E27FC236}">
                <a16:creationId xmlns:a16="http://schemas.microsoft.com/office/drawing/2014/main" id="{E60CDE8B-96FE-7349-A299-6D4C193CD0FD}"/>
              </a:ext>
            </a:extLst>
          </p:cNvPr>
          <p:cNvPicPr>
            <a:picLocks noChangeAspect="1"/>
          </p:cNvPicPr>
          <p:nvPr userDrawn="1"/>
        </p:nvPicPr>
        <p:blipFill>
          <a:blip r:embed="rId2"/>
          <a:stretch>
            <a:fillRect/>
          </a:stretch>
        </p:blipFill>
        <p:spPr>
          <a:xfrm>
            <a:off x="378423" y="773797"/>
            <a:ext cx="3449699" cy="739599"/>
          </a:xfrm>
          <a:prstGeom prst="rect">
            <a:avLst/>
          </a:prstGeom>
        </p:spPr>
      </p:pic>
    </p:spTree>
    <p:extLst>
      <p:ext uri="{BB962C8B-B14F-4D97-AF65-F5344CB8AC3E}">
        <p14:creationId xmlns:p14="http://schemas.microsoft.com/office/powerpoint/2010/main" val="218744316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p slide, option 1">
    <p:bg>
      <p:bgRef idx="1003">
        <a:schemeClr val="bg1"/>
      </p:bgRef>
    </p:bg>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85E0FA9B-AC24-CE42-BB91-03AC49D20C3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3045303"/>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p slide, option 2">
    <p:bg>
      <p:bgRef idx="1003">
        <a:schemeClr val="bg1"/>
      </p:bgRef>
    </p:bg>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16DF1CD1-DC31-E846-91FD-F87188974FE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1292793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and subtext, option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25E7ED-D783-1648-8AB9-B65495C73B5D}"/>
              </a:ext>
            </a:extLst>
          </p:cNvPr>
          <p:cNvSpPr>
            <a:spLocks noGrp="1"/>
          </p:cNvSpPr>
          <p:nvPr>
            <p:ph type="title" hasCustomPrompt="1"/>
          </p:nvPr>
        </p:nvSpPr>
        <p:spPr>
          <a:xfrm>
            <a:off x="536051" y="595713"/>
            <a:ext cx="11072853" cy="1325563"/>
          </a:xfrm>
          <a:prstGeom prst="rect">
            <a:avLst/>
          </a:prstGeom>
        </p:spPr>
        <p:txBody>
          <a:bodyPr anchor="ctr"/>
          <a:lstStyle>
            <a:lvl1pP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Primary header</a:t>
            </a:r>
          </a:p>
        </p:txBody>
      </p:sp>
      <p:sp>
        <p:nvSpPr>
          <p:cNvPr id="9" name="Content Placeholder 2">
            <a:extLst>
              <a:ext uri="{FF2B5EF4-FFF2-40B4-BE49-F238E27FC236}">
                <a16:creationId xmlns:a16="http://schemas.microsoft.com/office/drawing/2014/main" id="{27797247-8188-9647-A709-A5AAB03F3E55}"/>
              </a:ext>
            </a:extLst>
          </p:cNvPr>
          <p:cNvSpPr>
            <a:spLocks noGrp="1"/>
          </p:cNvSpPr>
          <p:nvPr>
            <p:ph idx="1"/>
          </p:nvPr>
        </p:nvSpPr>
        <p:spPr>
          <a:xfrm>
            <a:off x="536051" y="2056213"/>
            <a:ext cx="11072853" cy="3843655"/>
          </a:xfrm>
          <a:prstGeom prst="rect">
            <a:avLst/>
          </a:prstGeom>
        </p:spPr>
        <p:txBody>
          <a:bodyPr>
            <a:normAutofit/>
          </a:bodyPr>
          <a:lstStyle>
            <a:lvl1pPr>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Secondary header</a:t>
            </a:r>
          </a:p>
          <a:p>
            <a:pPr marL="0" indent="0">
              <a:buNone/>
            </a:pPr>
            <a:r>
              <a:rPr lang="en-US" sz="1800" dirty="0">
                <a:latin typeface="Georgia" panose="02040502050405020303" pitchFamily="18" charset="0"/>
              </a:rPr>
              <a:t>Body copy</a:t>
            </a:r>
          </a:p>
        </p:txBody>
      </p:sp>
      <p:pic>
        <p:nvPicPr>
          <p:cNvPr id="10" name="Picture 9">
            <a:extLst>
              <a:ext uri="{FF2B5EF4-FFF2-40B4-BE49-F238E27FC236}">
                <a16:creationId xmlns:a16="http://schemas.microsoft.com/office/drawing/2014/main" id="{24C7C137-EF0A-034D-B224-042E68C0B425}"/>
              </a:ext>
            </a:extLst>
          </p:cNvPr>
          <p:cNvPicPr>
            <a:picLocks noChangeAspect="1"/>
          </p:cNvPicPr>
          <p:nvPr userDrawn="1"/>
        </p:nvPicPr>
        <p:blipFill>
          <a:blip r:embed="rId2"/>
          <a:srcRect/>
          <a:stretch/>
        </p:blipFill>
        <p:spPr>
          <a:xfrm>
            <a:off x="9244429" y="6021424"/>
            <a:ext cx="2696804" cy="581421"/>
          </a:xfrm>
          <a:prstGeom prst="rect">
            <a:avLst/>
          </a:prstGeom>
        </p:spPr>
      </p:pic>
    </p:spTree>
    <p:extLst>
      <p:ext uri="{BB962C8B-B14F-4D97-AF65-F5344CB8AC3E}">
        <p14:creationId xmlns:p14="http://schemas.microsoft.com/office/powerpoint/2010/main" val="1858400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036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and subtext, option 2">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77A2049-2D96-C24B-A108-1229A8BA8985}"/>
              </a:ext>
            </a:extLst>
          </p:cNvPr>
          <p:cNvPicPr>
            <a:picLocks noChangeAspect="1"/>
          </p:cNvPicPr>
          <p:nvPr userDrawn="1"/>
        </p:nvPicPr>
        <p:blipFill>
          <a:blip r:embed="rId2"/>
          <a:stretch>
            <a:fillRect/>
          </a:stretch>
        </p:blipFill>
        <p:spPr>
          <a:xfrm>
            <a:off x="0" y="313765"/>
            <a:ext cx="12192000" cy="6544235"/>
          </a:xfrm>
          <a:prstGeom prst="rect">
            <a:avLst/>
          </a:prstGeom>
        </p:spPr>
      </p:pic>
      <p:sp>
        <p:nvSpPr>
          <p:cNvPr id="8" name="Title 1">
            <a:extLst>
              <a:ext uri="{FF2B5EF4-FFF2-40B4-BE49-F238E27FC236}">
                <a16:creationId xmlns:a16="http://schemas.microsoft.com/office/drawing/2014/main" id="{6625E7ED-D783-1648-8AB9-B65495C73B5D}"/>
              </a:ext>
            </a:extLst>
          </p:cNvPr>
          <p:cNvSpPr>
            <a:spLocks noGrp="1"/>
          </p:cNvSpPr>
          <p:nvPr>
            <p:ph type="title" hasCustomPrompt="1"/>
          </p:nvPr>
        </p:nvSpPr>
        <p:spPr>
          <a:xfrm>
            <a:off x="536051" y="595713"/>
            <a:ext cx="11072853" cy="1325563"/>
          </a:xfrm>
          <a:prstGeom prst="rect">
            <a:avLst/>
          </a:prstGeom>
        </p:spPr>
        <p:txBody>
          <a:bodyPr anchor="ctr"/>
          <a:lstStyle>
            <a:lvl1pP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Primary header</a:t>
            </a:r>
          </a:p>
        </p:txBody>
      </p:sp>
      <p:sp>
        <p:nvSpPr>
          <p:cNvPr id="9" name="Content Placeholder 2">
            <a:extLst>
              <a:ext uri="{FF2B5EF4-FFF2-40B4-BE49-F238E27FC236}">
                <a16:creationId xmlns:a16="http://schemas.microsoft.com/office/drawing/2014/main" id="{27797247-8188-9647-A709-A5AAB03F3E55}"/>
              </a:ext>
            </a:extLst>
          </p:cNvPr>
          <p:cNvSpPr>
            <a:spLocks noGrp="1"/>
          </p:cNvSpPr>
          <p:nvPr>
            <p:ph idx="1"/>
          </p:nvPr>
        </p:nvSpPr>
        <p:spPr>
          <a:xfrm>
            <a:off x="536051" y="2056213"/>
            <a:ext cx="11072853" cy="3843655"/>
          </a:xfrm>
          <a:prstGeom prst="rect">
            <a:avLst/>
          </a:prstGeom>
        </p:spPr>
        <p:txBody>
          <a:bodyPr>
            <a:normAutofit/>
          </a:bodyPr>
          <a:lstStyle>
            <a:lvl1pPr>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Secondary header</a:t>
            </a:r>
          </a:p>
          <a:p>
            <a:pPr marL="0" indent="0">
              <a:buNone/>
            </a:pPr>
            <a:r>
              <a:rPr lang="en-US" sz="1800" dirty="0">
                <a:latin typeface="Georgia" panose="02040502050405020303" pitchFamily="18" charset="0"/>
              </a:rPr>
              <a:t>Body copy</a:t>
            </a:r>
          </a:p>
        </p:txBody>
      </p:sp>
      <p:pic>
        <p:nvPicPr>
          <p:cNvPr id="10" name="Picture 9">
            <a:extLst>
              <a:ext uri="{FF2B5EF4-FFF2-40B4-BE49-F238E27FC236}">
                <a16:creationId xmlns:a16="http://schemas.microsoft.com/office/drawing/2014/main" id="{24C7C137-EF0A-034D-B224-042E68C0B425}"/>
              </a:ext>
            </a:extLst>
          </p:cNvPr>
          <p:cNvPicPr>
            <a:picLocks noChangeAspect="1"/>
          </p:cNvPicPr>
          <p:nvPr userDrawn="1"/>
        </p:nvPicPr>
        <p:blipFill>
          <a:blip r:embed="rId3"/>
          <a:srcRect/>
          <a:stretch/>
        </p:blipFill>
        <p:spPr>
          <a:xfrm>
            <a:off x="9244429" y="6021424"/>
            <a:ext cx="2696804" cy="581421"/>
          </a:xfrm>
          <a:prstGeom prst="rect">
            <a:avLst/>
          </a:prstGeom>
        </p:spPr>
      </p:pic>
      <p:sp>
        <p:nvSpPr>
          <p:cNvPr id="5" name="Rectangle 4">
            <a:extLst>
              <a:ext uri="{FF2B5EF4-FFF2-40B4-BE49-F238E27FC236}">
                <a16:creationId xmlns:a16="http://schemas.microsoft.com/office/drawing/2014/main" id="{232B6069-0DA9-C041-9761-B09C086EA1ED}"/>
              </a:ext>
            </a:extLst>
          </p:cNvPr>
          <p:cNvSpPr/>
          <p:nvPr userDrawn="1"/>
        </p:nvSpPr>
        <p:spPr>
          <a:xfrm>
            <a:off x="0" y="0"/>
            <a:ext cx="12192000" cy="33832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55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and subtext centered, option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25E7ED-D783-1648-8AB9-B65495C73B5D}"/>
              </a:ext>
            </a:extLst>
          </p:cNvPr>
          <p:cNvSpPr>
            <a:spLocks noGrp="1"/>
          </p:cNvSpPr>
          <p:nvPr>
            <p:ph type="title" hasCustomPrompt="1"/>
          </p:nvPr>
        </p:nvSpPr>
        <p:spPr>
          <a:xfrm>
            <a:off x="536051" y="595713"/>
            <a:ext cx="11072853" cy="1325563"/>
          </a:xfrm>
          <a:prstGeom prst="rect">
            <a:avLst/>
          </a:prstGeom>
        </p:spPr>
        <p:txBody>
          <a:bodyPr anchor="ctr"/>
          <a:lstStyle>
            <a:lvl1pPr algn="ct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Primary header</a:t>
            </a:r>
          </a:p>
        </p:txBody>
      </p:sp>
      <p:sp>
        <p:nvSpPr>
          <p:cNvPr id="9" name="Content Placeholder 2">
            <a:extLst>
              <a:ext uri="{FF2B5EF4-FFF2-40B4-BE49-F238E27FC236}">
                <a16:creationId xmlns:a16="http://schemas.microsoft.com/office/drawing/2014/main" id="{27797247-8188-9647-A709-A5AAB03F3E55}"/>
              </a:ext>
            </a:extLst>
          </p:cNvPr>
          <p:cNvSpPr>
            <a:spLocks noGrp="1"/>
          </p:cNvSpPr>
          <p:nvPr>
            <p:ph idx="1"/>
          </p:nvPr>
        </p:nvSpPr>
        <p:spPr>
          <a:xfrm>
            <a:off x="536051" y="2056213"/>
            <a:ext cx="11072853" cy="3843655"/>
          </a:xfrm>
          <a:prstGeom prst="rect">
            <a:avLst/>
          </a:prstGeom>
        </p:spPr>
        <p:txBody>
          <a:bodyPr>
            <a:normAutofit/>
          </a:bodyPr>
          <a:lstStyle>
            <a:lvl1pPr algn="l">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Secondary header</a:t>
            </a:r>
          </a:p>
          <a:p>
            <a:pPr marL="0" indent="0">
              <a:buNone/>
            </a:pPr>
            <a:r>
              <a:rPr lang="en-US" sz="1800" dirty="0">
                <a:latin typeface="Georgia" panose="02040502050405020303" pitchFamily="18" charset="0"/>
              </a:rPr>
              <a:t>Body copy</a:t>
            </a:r>
          </a:p>
        </p:txBody>
      </p:sp>
      <p:pic>
        <p:nvPicPr>
          <p:cNvPr id="10" name="Picture 9">
            <a:extLst>
              <a:ext uri="{FF2B5EF4-FFF2-40B4-BE49-F238E27FC236}">
                <a16:creationId xmlns:a16="http://schemas.microsoft.com/office/drawing/2014/main" id="{24C7C137-EF0A-034D-B224-042E68C0B425}"/>
              </a:ext>
            </a:extLst>
          </p:cNvPr>
          <p:cNvPicPr>
            <a:picLocks noChangeAspect="1"/>
          </p:cNvPicPr>
          <p:nvPr userDrawn="1"/>
        </p:nvPicPr>
        <p:blipFill>
          <a:blip r:embed="rId2"/>
          <a:srcRect/>
          <a:stretch/>
        </p:blipFill>
        <p:spPr>
          <a:xfrm>
            <a:off x="9244429" y="6021424"/>
            <a:ext cx="2696804" cy="581421"/>
          </a:xfrm>
          <a:prstGeom prst="rect">
            <a:avLst/>
          </a:prstGeom>
        </p:spPr>
      </p:pic>
    </p:spTree>
    <p:extLst>
      <p:ext uri="{BB962C8B-B14F-4D97-AF65-F5344CB8AC3E}">
        <p14:creationId xmlns:p14="http://schemas.microsoft.com/office/powerpoint/2010/main" val="1764361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and subtext centered, option Header and subtext centered, option 2">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C7B865F5-76DE-DB47-846D-E60F0CC7BB15}"/>
              </a:ext>
            </a:extLst>
          </p:cNvPr>
          <p:cNvPicPr>
            <a:picLocks noChangeAspect="1"/>
          </p:cNvPicPr>
          <p:nvPr userDrawn="1"/>
        </p:nvPicPr>
        <p:blipFill>
          <a:blip r:embed="rId2"/>
          <a:stretch>
            <a:fillRect/>
          </a:stretch>
        </p:blipFill>
        <p:spPr>
          <a:xfrm>
            <a:off x="0" y="313765"/>
            <a:ext cx="12192000" cy="6544235"/>
          </a:xfrm>
          <a:prstGeom prst="rect">
            <a:avLst/>
          </a:prstGeom>
        </p:spPr>
      </p:pic>
      <p:sp>
        <p:nvSpPr>
          <p:cNvPr id="8" name="Title 1">
            <a:extLst>
              <a:ext uri="{FF2B5EF4-FFF2-40B4-BE49-F238E27FC236}">
                <a16:creationId xmlns:a16="http://schemas.microsoft.com/office/drawing/2014/main" id="{6625E7ED-D783-1648-8AB9-B65495C73B5D}"/>
              </a:ext>
            </a:extLst>
          </p:cNvPr>
          <p:cNvSpPr>
            <a:spLocks noGrp="1"/>
          </p:cNvSpPr>
          <p:nvPr>
            <p:ph type="title" hasCustomPrompt="1"/>
          </p:nvPr>
        </p:nvSpPr>
        <p:spPr>
          <a:xfrm>
            <a:off x="536051" y="595713"/>
            <a:ext cx="11072853" cy="1325563"/>
          </a:xfrm>
          <a:prstGeom prst="rect">
            <a:avLst/>
          </a:prstGeom>
        </p:spPr>
        <p:txBody>
          <a:bodyPr anchor="ctr"/>
          <a:lstStyle>
            <a:lvl1pPr algn="ct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Primary header</a:t>
            </a:r>
          </a:p>
        </p:txBody>
      </p:sp>
      <p:sp>
        <p:nvSpPr>
          <p:cNvPr id="9" name="Content Placeholder 2">
            <a:extLst>
              <a:ext uri="{FF2B5EF4-FFF2-40B4-BE49-F238E27FC236}">
                <a16:creationId xmlns:a16="http://schemas.microsoft.com/office/drawing/2014/main" id="{27797247-8188-9647-A709-A5AAB03F3E55}"/>
              </a:ext>
            </a:extLst>
          </p:cNvPr>
          <p:cNvSpPr>
            <a:spLocks noGrp="1"/>
          </p:cNvSpPr>
          <p:nvPr>
            <p:ph idx="1"/>
          </p:nvPr>
        </p:nvSpPr>
        <p:spPr>
          <a:xfrm>
            <a:off x="536051" y="2056213"/>
            <a:ext cx="11072853" cy="3843655"/>
          </a:xfrm>
          <a:prstGeom prst="rect">
            <a:avLst/>
          </a:prstGeom>
        </p:spPr>
        <p:txBody>
          <a:bodyPr>
            <a:normAutofit/>
          </a:bodyPr>
          <a:lstStyle>
            <a:lvl1pPr algn="l">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Secondary header</a:t>
            </a:r>
          </a:p>
          <a:p>
            <a:pPr marL="0" indent="0">
              <a:buNone/>
            </a:pPr>
            <a:r>
              <a:rPr lang="en-US" sz="1800" dirty="0">
                <a:latin typeface="Georgia" panose="02040502050405020303" pitchFamily="18" charset="0"/>
              </a:rPr>
              <a:t>Body copy</a:t>
            </a:r>
          </a:p>
        </p:txBody>
      </p:sp>
      <p:pic>
        <p:nvPicPr>
          <p:cNvPr id="10" name="Picture 9">
            <a:extLst>
              <a:ext uri="{FF2B5EF4-FFF2-40B4-BE49-F238E27FC236}">
                <a16:creationId xmlns:a16="http://schemas.microsoft.com/office/drawing/2014/main" id="{24C7C137-EF0A-034D-B224-042E68C0B425}"/>
              </a:ext>
            </a:extLst>
          </p:cNvPr>
          <p:cNvPicPr>
            <a:picLocks noChangeAspect="1"/>
          </p:cNvPicPr>
          <p:nvPr userDrawn="1"/>
        </p:nvPicPr>
        <p:blipFill>
          <a:blip r:embed="rId3"/>
          <a:srcRect/>
          <a:stretch/>
        </p:blipFill>
        <p:spPr>
          <a:xfrm>
            <a:off x="9244429" y="6021424"/>
            <a:ext cx="2696804" cy="581421"/>
          </a:xfrm>
          <a:prstGeom prst="rect">
            <a:avLst/>
          </a:prstGeom>
        </p:spPr>
      </p:pic>
      <p:sp>
        <p:nvSpPr>
          <p:cNvPr id="5" name="Rectangle 4">
            <a:extLst>
              <a:ext uri="{FF2B5EF4-FFF2-40B4-BE49-F238E27FC236}">
                <a16:creationId xmlns:a16="http://schemas.microsoft.com/office/drawing/2014/main" id="{232B6069-0DA9-C041-9761-B09C086EA1ED}"/>
              </a:ext>
            </a:extLst>
          </p:cNvPr>
          <p:cNvSpPr/>
          <p:nvPr userDrawn="1"/>
        </p:nvSpPr>
        <p:spPr>
          <a:xfrm>
            <a:off x="0" y="0"/>
            <a:ext cx="12192000" cy="33832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652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and columns, option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25E7ED-D783-1648-8AB9-B65495C73B5D}"/>
              </a:ext>
            </a:extLst>
          </p:cNvPr>
          <p:cNvSpPr>
            <a:spLocks noGrp="1"/>
          </p:cNvSpPr>
          <p:nvPr>
            <p:ph type="title" hasCustomPrompt="1"/>
          </p:nvPr>
        </p:nvSpPr>
        <p:spPr>
          <a:xfrm>
            <a:off x="536051" y="595713"/>
            <a:ext cx="11072853" cy="1325563"/>
          </a:xfrm>
          <a:prstGeom prst="rect">
            <a:avLst/>
          </a:prstGeom>
        </p:spPr>
        <p:txBody>
          <a:bodyPr anchor="ctr"/>
          <a:lstStyle>
            <a:lvl1pP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Primary header</a:t>
            </a:r>
          </a:p>
        </p:txBody>
      </p:sp>
      <p:pic>
        <p:nvPicPr>
          <p:cNvPr id="10" name="Picture 9">
            <a:extLst>
              <a:ext uri="{FF2B5EF4-FFF2-40B4-BE49-F238E27FC236}">
                <a16:creationId xmlns:a16="http://schemas.microsoft.com/office/drawing/2014/main" id="{24C7C137-EF0A-034D-B224-042E68C0B425}"/>
              </a:ext>
            </a:extLst>
          </p:cNvPr>
          <p:cNvPicPr>
            <a:picLocks noChangeAspect="1"/>
          </p:cNvPicPr>
          <p:nvPr userDrawn="1"/>
        </p:nvPicPr>
        <p:blipFill>
          <a:blip r:embed="rId2"/>
          <a:srcRect/>
          <a:stretch/>
        </p:blipFill>
        <p:spPr>
          <a:xfrm>
            <a:off x="9244429" y="6021424"/>
            <a:ext cx="2696804" cy="581421"/>
          </a:xfrm>
          <a:prstGeom prst="rect">
            <a:avLst/>
          </a:prstGeom>
        </p:spPr>
      </p:pic>
      <p:sp>
        <p:nvSpPr>
          <p:cNvPr id="5" name="Content Placeholder 2">
            <a:extLst>
              <a:ext uri="{FF2B5EF4-FFF2-40B4-BE49-F238E27FC236}">
                <a16:creationId xmlns:a16="http://schemas.microsoft.com/office/drawing/2014/main" id="{6F227021-42DA-DD42-927D-42D118894F2E}"/>
              </a:ext>
            </a:extLst>
          </p:cNvPr>
          <p:cNvSpPr>
            <a:spLocks noGrp="1"/>
          </p:cNvSpPr>
          <p:nvPr>
            <p:ph idx="10"/>
          </p:nvPr>
        </p:nvSpPr>
        <p:spPr>
          <a:xfrm>
            <a:off x="536052" y="2056213"/>
            <a:ext cx="5257846" cy="4206074"/>
          </a:xfrm>
          <a:prstGeom prst="rect">
            <a:avLst/>
          </a:prstGeom>
        </p:spPr>
        <p:txBody>
          <a:bodyPr>
            <a:normAutofit/>
          </a:bodyPr>
          <a:lstStyle>
            <a:lvl1pPr>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Column 1</a:t>
            </a:r>
          </a:p>
          <a:p>
            <a:pPr marL="0" indent="0">
              <a:buNone/>
            </a:pPr>
            <a:r>
              <a:rPr lang="en-US" sz="1800" dirty="0">
                <a:latin typeface="Georgia" panose="02040502050405020303" pitchFamily="18" charset="0"/>
              </a:rPr>
              <a:t>Body copy</a:t>
            </a:r>
          </a:p>
        </p:txBody>
      </p:sp>
      <p:sp>
        <p:nvSpPr>
          <p:cNvPr id="7" name="Content Placeholder 2">
            <a:extLst>
              <a:ext uri="{FF2B5EF4-FFF2-40B4-BE49-F238E27FC236}">
                <a16:creationId xmlns:a16="http://schemas.microsoft.com/office/drawing/2014/main" id="{B0265C8D-BA26-1D4E-8A3B-856030EAF50D}"/>
              </a:ext>
            </a:extLst>
          </p:cNvPr>
          <p:cNvSpPr>
            <a:spLocks noGrp="1"/>
          </p:cNvSpPr>
          <p:nvPr>
            <p:ph idx="11"/>
          </p:nvPr>
        </p:nvSpPr>
        <p:spPr>
          <a:xfrm>
            <a:off x="6351058" y="2056213"/>
            <a:ext cx="5257846" cy="3721735"/>
          </a:xfrm>
          <a:prstGeom prst="rect">
            <a:avLst/>
          </a:prstGeom>
        </p:spPr>
        <p:txBody>
          <a:bodyPr>
            <a:normAutofit/>
          </a:bodyPr>
          <a:lstStyle>
            <a:lvl1pPr>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Column 1</a:t>
            </a:r>
          </a:p>
          <a:p>
            <a:pPr marL="0" indent="0">
              <a:buNone/>
            </a:pPr>
            <a:r>
              <a:rPr lang="en-US" sz="1800" dirty="0">
                <a:latin typeface="Georgia" panose="02040502050405020303" pitchFamily="18" charset="0"/>
              </a:rPr>
              <a:t>Body copy</a:t>
            </a:r>
          </a:p>
        </p:txBody>
      </p:sp>
    </p:spTree>
    <p:extLst>
      <p:ext uri="{BB962C8B-B14F-4D97-AF65-F5344CB8AC3E}">
        <p14:creationId xmlns:p14="http://schemas.microsoft.com/office/powerpoint/2010/main" val="1983061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and columns, option 2">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C3C9A46F-5913-3744-ABE0-B7CC66557DE4}"/>
              </a:ext>
            </a:extLst>
          </p:cNvPr>
          <p:cNvPicPr>
            <a:picLocks noChangeAspect="1"/>
          </p:cNvPicPr>
          <p:nvPr userDrawn="1"/>
        </p:nvPicPr>
        <p:blipFill>
          <a:blip r:embed="rId2"/>
          <a:stretch>
            <a:fillRect/>
          </a:stretch>
        </p:blipFill>
        <p:spPr>
          <a:xfrm>
            <a:off x="0" y="313765"/>
            <a:ext cx="12192000" cy="6544235"/>
          </a:xfrm>
          <a:prstGeom prst="rect">
            <a:avLst/>
          </a:prstGeom>
        </p:spPr>
      </p:pic>
      <p:sp>
        <p:nvSpPr>
          <p:cNvPr id="8" name="Title 1">
            <a:extLst>
              <a:ext uri="{FF2B5EF4-FFF2-40B4-BE49-F238E27FC236}">
                <a16:creationId xmlns:a16="http://schemas.microsoft.com/office/drawing/2014/main" id="{6625E7ED-D783-1648-8AB9-B65495C73B5D}"/>
              </a:ext>
            </a:extLst>
          </p:cNvPr>
          <p:cNvSpPr>
            <a:spLocks noGrp="1"/>
          </p:cNvSpPr>
          <p:nvPr>
            <p:ph type="title" hasCustomPrompt="1"/>
          </p:nvPr>
        </p:nvSpPr>
        <p:spPr>
          <a:xfrm>
            <a:off x="536051" y="595713"/>
            <a:ext cx="11072853" cy="1325563"/>
          </a:xfrm>
          <a:prstGeom prst="rect">
            <a:avLst/>
          </a:prstGeom>
        </p:spPr>
        <p:txBody>
          <a:bodyPr anchor="ctr"/>
          <a:lstStyle>
            <a:lvl1pP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Primary header</a:t>
            </a:r>
          </a:p>
        </p:txBody>
      </p:sp>
      <p:pic>
        <p:nvPicPr>
          <p:cNvPr id="10" name="Picture 9">
            <a:extLst>
              <a:ext uri="{FF2B5EF4-FFF2-40B4-BE49-F238E27FC236}">
                <a16:creationId xmlns:a16="http://schemas.microsoft.com/office/drawing/2014/main" id="{24C7C137-EF0A-034D-B224-042E68C0B425}"/>
              </a:ext>
            </a:extLst>
          </p:cNvPr>
          <p:cNvPicPr>
            <a:picLocks noChangeAspect="1"/>
          </p:cNvPicPr>
          <p:nvPr userDrawn="1"/>
        </p:nvPicPr>
        <p:blipFill>
          <a:blip r:embed="rId3"/>
          <a:srcRect/>
          <a:stretch/>
        </p:blipFill>
        <p:spPr>
          <a:xfrm>
            <a:off x="9244429" y="6021424"/>
            <a:ext cx="2696804" cy="581421"/>
          </a:xfrm>
          <a:prstGeom prst="rect">
            <a:avLst/>
          </a:prstGeom>
        </p:spPr>
      </p:pic>
      <p:sp>
        <p:nvSpPr>
          <p:cNvPr id="5" name="Rectangle 4">
            <a:extLst>
              <a:ext uri="{FF2B5EF4-FFF2-40B4-BE49-F238E27FC236}">
                <a16:creationId xmlns:a16="http://schemas.microsoft.com/office/drawing/2014/main" id="{232B6069-0DA9-C041-9761-B09C086EA1ED}"/>
              </a:ext>
            </a:extLst>
          </p:cNvPr>
          <p:cNvSpPr/>
          <p:nvPr userDrawn="1"/>
        </p:nvSpPr>
        <p:spPr>
          <a:xfrm>
            <a:off x="0" y="0"/>
            <a:ext cx="12192000" cy="338328"/>
          </a:xfrm>
          <a:prstGeom prst="rect">
            <a:avLst/>
          </a:pr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CE49954E-FA82-AA48-B197-4577577B72B9}"/>
              </a:ext>
            </a:extLst>
          </p:cNvPr>
          <p:cNvSpPr>
            <a:spLocks noGrp="1"/>
          </p:cNvSpPr>
          <p:nvPr>
            <p:ph idx="10"/>
          </p:nvPr>
        </p:nvSpPr>
        <p:spPr>
          <a:xfrm>
            <a:off x="536052" y="2056213"/>
            <a:ext cx="5257846" cy="4206074"/>
          </a:xfrm>
          <a:prstGeom prst="rect">
            <a:avLst/>
          </a:prstGeom>
        </p:spPr>
        <p:txBody>
          <a:bodyPr>
            <a:normAutofit/>
          </a:bodyPr>
          <a:lstStyle>
            <a:lvl1pPr>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Column 1</a:t>
            </a:r>
          </a:p>
          <a:p>
            <a:pPr marL="0" indent="0">
              <a:buNone/>
            </a:pPr>
            <a:r>
              <a:rPr lang="en-US" sz="1800" dirty="0">
                <a:latin typeface="Georgia" panose="02040502050405020303" pitchFamily="18" charset="0"/>
              </a:rPr>
              <a:t>Body copy</a:t>
            </a:r>
          </a:p>
        </p:txBody>
      </p:sp>
      <p:sp>
        <p:nvSpPr>
          <p:cNvPr id="11" name="Content Placeholder 2">
            <a:extLst>
              <a:ext uri="{FF2B5EF4-FFF2-40B4-BE49-F238E27FC236}">
                <a16:creationId xmlns:a16="http://schemas.microsoft.com/office/drawing/2014/main" id="{7E24BF9A-3C7A-7549-8C74-291093A03C76}"/>
              </a:ext>
            </a:extLst>
          </p:cNvPr>
          <p:cNvSpPr>
            <a:spLocks noGrp="1"/>
          </p:cNvSpPr>
          <p:nvPr>
            <p:ph idx="11"/>
          </p:nvPr>
        </p:nvSpPr>
        <p:spPr>
          <a:xfrm>
            <a:off x="6351058" y="2056213"/>
            <a:ext cx="5257846" cy="3721735"/>
          </a:xfrm>
          <a:prstGeom prst="rect">
            <a:avLst/>
          </a:prstGeom>
        </p:spPr>
        <p:txBody>
          <a:bodyPr>
            <a:normAutofit/>
          </a:bodyPr>
          <a:lstStyle>
            <a:lvl1pPr>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Column 1</a:t>
            </a:r>
          </a:p>
          <a:p>
            <a:pPr marL="0" indent="0">
              <a:buNone/>
            </a:pPr>
            <a:r>
              <a:rPr lang="en-US" sz="1800" dirty="0">
                <a:latin typeface="Georgia" panose="02040502050405020303" pitchFamily="18" charset="0"/>
              </a:rPr>
              <a:t>Body copy</a:t>
            </a:r>
          </a:p>
        </p:txBody>
      </p:sp>
    </p:spTree>
    <p:extLst>
      <p:ext uri="{BB962C8B-B14F-4D97-AF65-F5344CB8AC3E}">
        <p14:creationId xmlns:p14="http://schemas.microsoft.com/office/powerpoint/2010/main" val="165383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and columns centered, option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25E7ED-D783-1648-8AB9-B65495C73B5D}"/>
              </a:ext>
            </a:extLst>
          </p:cNvPr>
          <p:cNvSpPr>
            <a:spLocks noGrp="1"/>
          </p:cNvSpPr>
          <p:nvPr>
            <p:ph type="title" hasCustomPrompt="1"/>
          </p:nvPr>
        </p:nvSpPr>
        <p:spPr>
          <a:xfrm>
            <a:off x="536051" y="595713"/>
            <a:ext cx="11072853" cy="1325563"/>
          </a:xfrm>
          <a:prstGeom prst="rect">
            <a:avLst/>
          </a:prstGeom>
        </p:spPr>
        <p:txBody>
          <a:bodyPr anchor="ctr"/>
          <a:lstStyle>
            <a:lvl1pPr algn="ctr">
              <a:defRPr>
                <a:solidFill>
                  <a:schemeClr val="tx2"/>
                </a:solidFill>
                <a:latin typeface="Oswald Medium" pitchFamily="2" charset="77"/>
              </a:defRPr>
            </a:lvl1pPr>
          </a:lstStyle>
          <a:p>
            <a:r>
              <a:rPr lang="en-US" dirty="0">
                <a:solidFill>
                  <a:srgbClr val="BA0C2F"/>
                </a:solidFill>
                <a:latin typeface="Oswald Medium" panose="02000603000000000000" pitchFamily="2" charset="77"/>
              </a:rPr>
              <a:t>Primary header</a:t>
            </a:r>
          </a:p>
        </p:txBody>
      </p:sp>
      <p:pic>
        <p:nvPicPr>
          <p:cNvPr id="10" name="Picture 9">
            <a:extLst>
              <a:ext uri="{FF2B5EF4-FFF2-40B4-BE49-F238E27FC236}">
                <a16:creationId xmlns:a16="http://schemas.microsoft.com/office/drawing/2014/main" id="{24C7C137-EF0A-034D-B224-042E68C0B425}"/>
              </a:ext>
            </a:extLst>
          </p:cNvPr>
          <p:cNvPicPr>
            <a:picLocks noChangeAspect="1"/>
          </p:cNvPicPr>
          <p:nvPr userDrawn="1"/>
        </p:nvPicPr>
        <p:blipFill>
          <a:blip r:embed="rId2"/>
          <a:srcRect/>
          <a:stretch/>
        </p:blipFill>
        <p:spPr>
          <a:xfrm>
            <a:off x="9244429" y="6021424"/>
            <a:ext cx="2696804" cy="581421"/>
          </a:xfrm>
          <a:prstGeom prst="rect">
            <a:avLst/>
          </a:prstGeom>
        </p:spPr>
      </p:pic>
      <p:sp>
        <p:nvSpPr>
          <p:cNvPr id="5" name="Content Placeholder 2">
            <a:extLst>
              <a:ext uri="{FF2B5EF4-FFF2-40B4-BE49-F238E27FC236}">
                <a16:creationId xmlns:a16="http://schemas.microsoft.com/office/drawing/2014/main" id="{6F227021-42DA-DD42-927D-42D118894F2E}"/>
              </a:ext>
            </a:extLst>
          </p:cNvPr>
          <p:cNvSpPr>
            <a:spLocks noGrp="1"/>
          </p:cNvSpPr>
          <p:nvPr>
            <p:ph idx="10"/>
          </p:nvPr>
        </p:nvSpPr>
        <p:spPr>
          <a:xfrm>
            <a:off x="536052" y="2056213"/>
            <a:ext cx="5257846" cy="4206074"/>
          </a:xfrm>
          <a:prstGeom prst="rect">
            <a:avLst/>
          </a:prstGeom>
        </p:spPr>
        <p:txBody>
          <a:bodyPr>
            <a:normAutofit/>
          </a:bodyPr>
          <a:lstStyle>
            <a:lvl1pPr>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Column 1</a:t>
            </a:r>
          </a:p>
          <a:p>
            <a:pPr marL="0" indent="0">
              <a:buNone/>
            </a:pPr>
            <a:r>
              <a:rPr lang="en-US" sz="1800" dirty="0">
                <a:latin typeface="Georgia" panose="02040502050405020303" pitchFamily="18" charset="0"/>
              </a:rPr>
              <a:t>Body copy</a:t>
            </a:r>
          </a:p>
        </p:txBody>
      </p:sp>
      <p:sp>
        <p:nvSpPr>
          <p:cNvPr id="7" name="Content Placeholder 2">
            <a:extLst>
              <a:ext uri="{FF2B5EF4-FFF2-40B4-BE49-F238E27FC236}">
                <a16:creationId xmlns:a16="http://schemas.microsoft.com/office/drawing/2014/main" id="{BC32E2DA-BC3D-514A-A263-6649DEEF132A}"/>
              </a:ext>
            </a:extLst>
          </p:cNvPr>
          <p:cNvSpPr>
            <a:spLocks noGrp="1"/>
          </p:cNvSpPr>
          <p:nvPr>
            <p:ph idx="11"/>
          </p:nvPr>
        </p:nvSpPr>
        <p:spPr>
          <a:xfrm>
            <a:off x="6351058" y="2056213"/>
            <a:ext cx="5257846" cy="3721735"/>
          </a:xfrm>
          <a:prstGeom prst="rect">
            <a:avLst/>
          </a:prstGeom>
        </p:spPr>
        <p:txBody>
          <a:bodyPr>
            <a:normAutofit/>
          </a:bodyPr>
          <a:lstStyle>
            <a:lvl1pPr>
              <a:defRPr>
                <a:solidFill>
                  <a:schemeClr val="tx1"/>
                </a:solidFill>
                <a:latin typeface="Georgia" panose="02040502050405020303" pitchFamily="18" charset="0"/>
              </a:defRPr>
            </a:lvl1pPr>
          </a:lstStyle>
          <a:p>
            <a:pPr marL="0" indent="0">
              <a:buNone/>
            </a:pPr>
            <a:r>
              <a:rPr lang="en-US" sz="2400" b="1" dirty="0">
                <a:latin typeface="Georgia" panose="02040502050405020303" pitchFamily="18" charset="0"/>
              </a:rPr>
              <a:t>Column 1</a:t>
            </a:r>
          </a:p>
          <a:p>
            <a:pPr marL="0" indent="0">
              <a:buNone/>
            </a:pPr>
            <a:r>
              <a:rPr lang="en-US" sz="1800" dirty="0">
                <a:latin typeface="Georgia" panose="02040502050405020303" pitchFamily="18" charset="0"/>
              </a:rPr>
              <a:t>Body copy</a:t>
            </a:r>
          </a:p>
        </p:txBody>
      </p:sp>
    </p:spTree>
    <p:extLst>
      <p:ext uri="{BB962C8B-B14F-4D97-AF65-F5344CB8AC3E}">
        <p14:creationId xmlns:p14="http://schemas.microsoft.com/office/powerpoint/2010/main" val="2253424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989513"/>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84" r:id="rId4"/>
    <p:sldLayoutId id="2147483685" r:id="rId5"/>
    <p:sldLayoutId id="2147483686" r:id="rId6"/>
    <p:sldLayoutId id="2147483687" r:id="rId7"/>
    <p:sldLayoutId id="2147483688" r:id="rId8"/>
    <p:sldLayoutId id="2147483689" r:id="rId9"/>
    <p:sldLayoutId id="2147483690" r:id="rId10"/>
    <p:sldLayoutId id="2147483694" r:id="rId11"/>
    <p:sldLayoutId id="2147483692" r:id="rId12"/>
    <p:sldLayoutId id="2147483695" r:id="rId13"/>
    <p:sldLayoutId id="2147483696" r:id="rId14"/>
    <p:sldLayoutId id="2147483698" r:id="rId15"/>
    <p:sldLayoutId id="2147483697" r:id="rId16"/>
    <p:sldLayoutId id="2147483700" r:id="rId17"/>
    <p:sldLayoutId id="2147483704" r:id="rId18"/>
    <p:sldLayoutId id="2147483705" r:id="rId19"/>
    <p:sldLayoutId id="2147483701" r:id="rId20"/>
    <p:sldLayoutId id="2147483703"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5"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hyperlink" Target="https://www.youtube.com/watch?v=lJZJE3sYkO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0.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hyperlink" Target="https://extension.uga.edu/" TargetMode="External"/><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hyperlink" Target="https://extension.uga.edu/publications/detail.html?number=C94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hyperlink" Target="https://oit.caes.uga.edu/captioning-youtube-videos/"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hyperlink" Target="https://secure.caes.uga.edu/Trainings2/index.cfm?referenceInterface=ESTUDY&amp;subInterface=detail_main&amp;PK_ID=139"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hyperlink" Target="mailto:caesweb@uga.edu"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image" Target="../media/image46.svg"/></Relationships>
</file>

<file path=ppt/slides/_rels/slide38.xml.rels><?xml version="1.0" encoding="UTF-8" standalone="yes"?>
<Relationships xmlns="http://schemas.openxmlformats.org/package/2006/relationships"><Relationship Id="rId3" Type="http://schemas.openxmlformats.org/officeDocument/2006/relationships/hyperlink" Target="https://oit.caes.uga.edu/live-captions-and-subtitles-in-powerpoint" TargetMode="External"/><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hyperlink" Target="https://oit.caes.uga.edu/accessibility" TargetMode="External"/><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hyperlink" Target="https://oit.caes.uga.edu/self-paced-web-accessibility-course/" TargetMode="External"/><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hyperlink" Target="https://oit.caes.uga.edu/self-paced-pdf-accessibility-cours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11282" y="198912"/>
            <a:ext cx="11769436" cy="6460177"/>
            <a:chOff x="0" y="0"/>
            <a:chExt cx="23538872" cy="12920354"/>
          </a:xfrm>
        </p:grpSpPr>
        <p:sp>
          <p:nvSpPr>
            <p:cNvPr id="3" name="Freeform 3"/>
            <p:cNvSpPr/>
            <p:nvPr/>
          </p:nvSpPr>
          <p:spPr>
            <a:xfrm>
              <a:off x="-6350" y="-6350"/>
              <a:ext cx="23551514" cy="12933045"/>
            </a:xfrm>
            <a:custGeom>
              <a:avLst/>
              <a:gdLst/>
              <a:ahLst/>
              <a:cxnLst/>
              <a:rect l="l" t="t" r="r" b="b"/>
              <a:pathLst>
                <a:path w="23551514" h="12933045">
                  <a:moveTo>
                    <a:pt x="6350" y="0"/>
                  </a:moveTo>
                  <a:lnTo>
                    <a:pt x="23545164" y="0"/>
                  </a:lnTo>
                  <a:cubicBezTo>
                    <a:pt x="23548721" y="0"/>
                    <a:pt x="23551514" y="2794"/>
                    <a:pt x="23551514" y="6350"/>
                  </a:cubicBezTo>
                  <a:lnTo>
                    <a:pt x="23551514" y="12926695"/>
                  </a:lnTo>
                  <a:cubicBezTo>
                    <a:pt x="23551514" y="12930251"/>
                    <a:pt x="23548721" y="12933045"/>
                    <a:pt x="23545164" y="12933045"/>
                  </a:cubicBezTo>
                  <a:lnTo>
                    <a:pt x="6350" y="12933045"/>
                  </a:lnTo>
                  <a:cubicBezTo>
                    <a:pt x="2794" y="12933045"/>
                    <a:pt x="0" y="12930251"/>
                    <a:pt x="0" y="12926695"/>
                  </a:cubicBezTo>
                  <a:lnTo>
                    <a:pt x="0" y="6350"/>
                  </a:lnTo>
                  <a:cubicBezTo>
                    <a:pt x="0" y="2794"/>
                    <a:pt x="2794" y="0"/>
                    <a:pt x="6350" y="0"/>
                  </a:cubicBezTo>
                  <a:moveTo>
                    <a:pt x="6350" y="12700"/>
                  </a:moveTo>
                  <a:lnTo>
                    <a:pt x="6350" y="6350"/>
                  </a:lnTo>
                  <a:lnTo>
                    <a:pt x="12700" y="6350"/>
                  </a:lnTo>
                  <a:lnTo>
                    <a:pt x="12700" y="12926695"/>
                  </a:lnTo>
                  <a:lnTo>
                    <a:pt x="6350" y="12926695"/>
                  </a:lnTo>
                  <a:lnTo>
                    <a:pt x="6350" y="12920345"/>
                  </a:lnTo>
                  <a:lnTo>
                    <a:pt x="23545164" y="12920345"/>
                  </a:lnTo>
                  <a:lnTo>
                    <a:pt x="23545164" y="12926695"/>
                  </a:lnTo>
                  <a:lnTo>
                    <a:pt x="23538814" y="12926695"/>
                  </a:lnTo>
                  <a:lnTo>
                    <a:pt x="23538814" y="6350"/>
                  </a:lnTo>
                  <a:lnTo>
                    <a:pt x="23545164" y="6350"/>
                  </a:lnTo>
                  <a:lnTo>
                    <a:pt x="23545164" y="12700"/>
                  </a:lnTo>
                  <a:lnTo>
                    <a:pt x="6350" y="12700"/>
                  </a:lnTo>
                  <a:close/>
                </a:path>
              </a:pathLst>
            </a:custGeom>
            <a:solidFill>
              <a:srgbClr val="BA0C2F"/>
            </a:solidFill>
          </p:spPr>
          <p:txBody>
            <a:bodyPr/>
            <a:lstStyle/>
            <a:p>
              <a:endParaRPr lang="en-US" sz="1200"/>
            </a:p>
          </p:txBody>
        </p:sp>
      </p:grpSp>
      <p:sp>
        <p:nvSpPr>
          <p:cNvPr id="4" name="Freeform 4"/>
          <p:cNvSpPr/>
          <p:nvPr/>
        </p:nvSpPr>
        <p:spPr>
          <a:xfrm>
            <a:off x="0" y="685800"/>
            <a:ext cx="4244009" cy="881267"/>
          </a:xfrm>
          <a:custGeom>
            <a:avLst/>
            <a:gdLst/>
            <a:ahLst/>
            <a:cxnLst/>
            <a:rect l="l" t="t" r="r" b="b"/>
            <a:pathLst>
              <a:path w="6366013" h="1321900">
                <a:moveTo>
                  <a:pt x="0" y="0"/>
                </a:moveTo>
                <a:lnTo>
                  <a:pt x="6366013" y="0"/>
                </a:lnTo>
                <a:lnTo>
                  <a:pt x="6366013" y="1321900"/>
                </a:lnTo>
                <a:lnTo>
                  <a:pt x="0" y="1321900"/>
                </a:lnTo>
                <a:lnTo>
                  <a:pt x="0" y="0"/>
                </a:lnTo>
                <a:close/>
              </a:path>
            </a:pathLst>
          </a:custGeom>
          <a:blipFill>
            <a:blip r:embed="rId2"/>
            <a:stretch>
              <a:fillRect t="-63930" b="-63930"/>
            </a:stretch>
          </a:blipFill>
        </p:spPr>
        <p:txBody>
          <a:bodyPr/>
          <a:lstStyle/>
          <a:p>
            <a:endParaRPr lang="en-US" sz="1200"/>
          </a:p>
        </p:txBody>
      </p:sp>
      <p:sp>
        <p:nvSpPr>
          <p:cNvPr id="5" name="Freeform 5"/>
          <p:cNvSpPr/>
          <p:nvPr/>
        </p:nvSpPr>
        <p:spPr>
          <a:xfrm>
            <a:off x="452434" y="767004"/>
            <a:ext cx="3169715" cy="682385"/>
          </a:xfrm>
          <a:custGeom>
            <a:avLst/>
            <a:gdLst/>
            <a:ahLst/>
            <a:cxnLst/>
            <a:rect l="l" t="t" r="r" b="b"/>
            <a:pathLst>
              <a:path w="4754572" h="1023578">
                <a:moveTo>
                  <a:pt x="0" y="0"/>
                </a:moveTo>
                <a:lnTo>
                  <a:pt x="4754572" y="0"/>
                </a:lnTo>
                <a:lnTo>
                  <a:pt x="4754572" y="1023578"/>
                </a:lnTo>
                <a:lnTo>
                  <a:pt x="0" y="1023578"/>
                </a:lnTo>
                <a:lnTo>
                  <a:pt x="0" y="0"/>
                </a:lnTo>
                <a:close/>
              </a:path>
            </a:pathLst>
          </a:custGeom>
          <a:blipFill>
            <a:blip r:embed="rId3"/>
            <a:stretch>
              <a:fillRect t="-224" b="-224"/>
            </a:stretch>
          </a:blipFill>
        </p:spPr>
        <p:txBody>
          <a:bodyPr/>
          <a:lstStyle/>
          <a:p>
            <a:endParaRPr lang="en-US" sz="1200"/>
          </a:p>
        </p:txBody>
      </p:sp>
      <p:sp>
        <p:nvSpPr>
          <p:cNvPr id="6" name="TextBox 6"/>
          <p:cNvSpPr txBox="1"/>
          <p:nvPr/>
        </p:nvSpPr>
        <p:spPr>
          <a:xfrm>
            <a:off x="1744733" y="2888273"/>
            <a:ext cx="8702503" cy="1081450"/>
          </a:xfrm>
          <a:prstGeom prst="rect">
            <a:avLst/>
          </a:prstGeom>
        </p:spPr>
        <p:txBody>
          <a:bodyPr wrap="square" lIns="0" tIns="0" rIns="0" bIns="0" rtlCol="0" anchor="t">
            <a:spAutoFit/>
          </a:bodyPr>
          <a:lstStyle/>
          <a:p>
            <a:pPr algn="ctr">
              <a:lnSpc>
                <a:spcPts val="9174"/>
              </a:lnSpc>
            </a:pPr>
            <a:r>
              <a:rPr lang="en-US" sz="6552" dirty="0">
                <a:solidFill>
                  <a:srgbClr val="000000"/>
                </a:solidFill>
                <a:latin typeface="Oswald Medium"/>
              </a:rPr>
              <a:t>Digital Accessibility Basics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9664" y="2110865"/>
            <a:ext cx="5312337" cy="1256754"/>
          </a:xfrm>
          <a:prstGeom prst="rect">
            <a:avLst/>
          </a:prstGeom>
        </p:spPr>
        <p:txBody>
          <a:bodyPr wrap="square" lIns="0" tIns="0" rIns="0" bIns="0" rtlCol="0" anchor="t">
            <a:spAutoFit/>
          </a:bodyPr>
          <a:lstStyle/>
          <a:p>
            <a:pPr>
              <a:lnSpc>
                <a:spcPts val="4920"/>
              </a:lnSpc>
            </a:pPr>
            <a:r>
              <a:rPr lang="en-US" sz="4100" dirty="0">
                <a:solidFill>
                  <a:srgbClr val="BA0C2F"/>
                </a:solidFill>
                <a:latin typeface="Oswald Medium"/>
              </a:rPr>
              <a:t>Accessible Digital Content Benefits Everyone</a:t>
            </a:r>
          </a:p>
        </p:txBody>
      </p:sp>
      <p:sp>
        <p:nvSpPr>
          <p:cNvPr id="3" name="TextBox 3"/>
          <p:cNvSpPr txBox="1"/>
          <p:nvPr/>
        </p:nvSpPr>
        <p:spPr>
          <a:xfrm>
            <a:off x="529663" y="3629935"/>
            <a:ext cx="4689568" cy="1161793"/>
          </a:xfrm>
          <a:prstGeom prst="rect">
            <a:avLst/>
          </a:prstGeom>
        </p:spPr>
        <p:txBody>
          <a:bodyPr lIns="0" tIns="0" rIns="0" bIns="0" rtlCol="0" anchor="t">
            <a:spAutoFit/>
          </a:bodyPr>
          <a:lstStyle/>
          <a:p>
            <a:pPr>
              <a:lnSpc>
                <a:spcPts val="3070"/>
              </a:lnSpc>
            </a:pPr>
            <a:r>
              <a:rPr lang="en-US" sz="2047">
                <a:solidFill>
                  <a:srgbClr val="000000"/>
                </a:solidFill>
                <a:latin typeface="Merriweather"/>
              </a:rPr>
              <a:t>Accessible content enhances usability, navigation, and overall satisfaction for all users!</a:t>
            </a:r>
          </a:p>
        </p:txBody>
      </p:sp>
      <p:sp>
        <p:nvSpPr>
          <p:cNvPr id="4" name="Freeform 4"/>
          <p:cNvSpPr/>
          <p:nvPr/>
        </p:nvSpPr>
        <p:spPr>
          <a:xfrm>
            <a:off x="6228116" y="-48042"/>
            <a:ext cx="6068554" cy="6978105"/>
          </a:xfrm>
          <a:custGeom>
            <a:avLst/>
            <a:gdLst/>
            <a:ahLst/>
            <a:cxnLst/>
            <a:rect l="l" t="t" r="r" b="b"/>
            <a:pathLst>
              <a:path w="9102831" h="10467158">
                <a:moveTo>
                  <a:pt x="0" y="0"/>
                </a:moveTo>
                <a:lnTo>
                  <a:pt x="9102831" y="0"/>
                </a:lnTo>
                <a:lnTo>
                  <a:pt x="9102831" y="10467158"/>
                </a:lnTo>
                <a:lnTo>
                  <a:pt x="0" y="10467158"/>
                </a:lnTo>
                <a:lnTo>
                  <a:pt x="0" y="0"/>
                </a:lnTo>
                <a:close/>
              </a:path>
            </a:pathLst>
          </a:custGeom>
          <a:blipFill>
            <a:blip r:embed="rId3"/>
            <a:stretch>
              <a:fillRect l="-56472" r="-15955"/>
            </a:stretch>
          </a:blipFill>
        </p:spPr>
        <p:txBody>
          <a:bodyPr/>
          <a:lstStyle/>
          <a:p>
            <a:endParaRPr lang="en-US"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9664" y="1374311"/>
            <a:ext cx="5686442" cy="1256754"/>
          </a:xfrm>
          <a:prstGeom prst="rect">
            <a:avLst/>
          </a:prstGeom>
        </p:spPr>
        <p:txBody>
          <a:bodyPr lIns="0" tIns="0" rIns="0" bIns="0" rtlCol="0" anchor="t">
            <a:spAutoFit/>
          </a:bodyPr>
          <a:lstStyle/>
          <a:p>
            <a:pPr>
              <a:lnSpc>
                <a:spcPts val="4920"/>
              </a:lnSpc>
            </a:pPr>
            <a:r>
              <a:rPr lang="en-US" sz="4100">
                <a:solidFill>
                  <a:srgbClr val="BA0C2F"/>
                </a:solidFill>
                <a:latin typeface="Oswald Medium"/>
              </a:rPr>
              <a:t>What Does </a:t>
            </a:r>
          </a:p>
          <a:p>
            <a:pPr>
              <a:lnSpc>
                <a:spcPts val="4920"/>
              </a:lnSpc>
            </a:pPr>
            <a:r>
              <a:rPr lang="en-US" sz="4100">
                <a:solidFill>
                  <a:srgbClr val="BA0C2F"/>
                </a:solidFill>
                <a:latin typeface="Oswald Medium"/>
              </a:rPr>
              <a:t>Digital Accessibility Cover?</a:t>
            </a:r>
          </a:p>
        </p:txBody>
      </p:sp>
      <p:sp>
        <p:nvSpPr>
          <p:cNvPr id="3" name="TextBox 3"/>
          <p:cNvSpPr txBox="1"/>
          <p:nvPr/>
        </p:nvSpPr>
        <p:spPr>
          <a:xfrm>
            <a:off x="529664" y="2909799"/>
            <a:ext cx="5686442" cy="3432543"/>
          </a:xfrm>
          <a:prstGeom prst="rect">
            <a:avLst/>
          </a:prstGeom>
        </p:spPr>
        <p:txBody>
          <a:bodyPr lIns="0" tIns="0" rIns="0" bIns="0" rtlCol="0" anchor="t">
            <a:spAutoFit/>
          </a:bodyPr>
          <a:lstStyle/>
          <a:p>
            <a:pPr marL="427505" lvl="1" indent="-213753">
              <a:lnSpc>
                <a:spcPts val="2970"/>
              </a:lnSpc>
              <a:buFont typeface="Arial"/>
              <a:buChar char="•"/>
            </a:pPr>
            <a:r>
              <a:rPr lang="en-US" sz="1980" dirty="0">
                <a:solidFill>
                  <a:srgbClr val="000000"/>
                </a:solidFill>
                <a:latin typeface="Merriweather"/>
              </a:rPr>
              <a:t>Websites</a:t>
            </a:r>
          </a:p>
          <a:p>
            <a:pPr marL="427505" lvl="1" indent="-213753">
              <a:lnSpc>
                <a:spcPts val="2970"/>
              </a:lnSpc>
              <a:buFont typeface="Arial"/>
              <a:buChar char="•"/>
            </a:pPr>
            <a:r>
              <a:rPr lang="en-US" sz="1980" dirty="0">
                <a:solidFill>
                  <a:srgbClr val="000000"/>
                </a:solidFill>
                <a:latin typeface="Merriweather"/>
              </a:rPr>
              <a:t>Email communications and </a:t>
            </a:r>
            <a:br>
              <a:rPr lang="en-US" sz="1980" dirty="0">
                <a:solidFill>
                  <a:srgbClr val="000000"/>
                </a:solidFill>
                <a:latin typeface="Merriweather"/>
              </a:rPr>
            </a:br>
            <a:r>
              <a:rPr lang="en-US" sz="1980" dirty="0">
                <a:solidFill>
                  <a:srgbClr val="000000"/>
                </a:solidFill>
                <a:latin typeface="Merriweather"/>
              </a:rPr>
              <a:t>e-newsletters</a:t>
            </a:r>
          </a:p>
          <a:p>
            <a:pPr marL="427505" lvl="1" indent="-213753">
              <a:lnSpc>
                <a:spcPts val="2970"/>
              </a:lnSpc>
              <a:buFont typeface="Arial"/>
              <a:buChar char="•"/>
            </a:pPr>
            <a:r>
              <a:rPr lang="en-US" sz="1980" dirty="0">
                <a:solidFill>
                  <a:srgbClr val="000000"/>
                </a:solidFill>
                <a:latin typeface="Merriweather"/>
              </a:rPr>
              <a:t>Digital documents (Word, PDF, etc.)</a:t>
            </a:r>
          </a:p>
          <a:p>
            <a:pPr marL="427505" lvl="1" indent="-213753">
              <a:lnSpc>
                <a:spcPts val="2970"/>
              </a:lnSpc>
              <a:buFont typeface="Arial"/>
              <a:buChar char="•"/>
            </a:pPr>
            <a:r>
              <a:rPr lang="en-US" sz="1980" dirty="0">
                <a:solidFill>
                  <a:srgbClr val="000000"/>
                </a:solidFill>
                <a:latin typeface="Merriweather"/>
              </a:rPr>
              <a:t>Recorded and live presentations</a:t>
            </a:r>
          </a:p>
          <a:p>
            <a:pPr marL="427505" lvl="1" indent="-213753">
              <a:lnSpc>
                <a:spcPts val="2970"/>
              </a:lnSpc>
              <a:buFont typeface="Arial"/>
              <a:buChar char="•"/>
            </a:pPr>
            <a:r>
              <a:rPr lang="en-US" sz="1980" dirty="0">
                <a:solidFill>
                  <a:srgbClr val="000000"/>
                </a:solidFill>
                <a:latin typeface="Merriweather"/>
              </a:rPr>
              <a:t>Podcasts</a:t>
            </a:r>
          </a:p>
          <a:p>
            <a:pPr marL="427505" lvl="1" indent="-213753">
              <a:lnSpc>
                <a:spcPts val="2970"/>
              </a:lnSpc>
              <a:buFont typeface="Arial"/>
              <a:buChar char="•"/>
            </a:pPr>
            <a:r>
              <a:rPr lang="en-US" sz="1980" dirty="0">
                <a:solidFill>
                  <a:srgbClr val="000000"/>
                </a:solidFill>
                <a:latin typeface="Merriweather"/>
              </a:rPr>
              <a:t>Social media channels and posts</a:t>
            </a:r>
          </a:p>
          <a:p>
            <a:pPr marL="427505" lvl="1" indent="-213753">
              <a:lnSpc>
                <a:spcPts val="2970"/>
              </a:lnSpc>
              <a:buFont typeface="Arial"/>
              <a:buChar char="•"/>
            </a:pPr>
            <a:r>
              <a:rPr lang="en-US" sz="1980" dirty="0">
                <a:solidFill>
                  <a:srgbClr val="000000"/>
                </a:solidFill>
                <a:latin typeface="Merriweather"/>
              </a:rPr>
              <a:t>… and more!</a:t>
            </a:r>
          </a:p>
          <a:p>
            <a:pPr>
              <a:lnSpc>
                <a:spcPts val="2970"/>
              </a:lnSpc>
            </a:pPr>
            <a:endParaRPr lang="en-US" sz="1980" dirty="0">
              <a:solidFill>
                <a:srgbClr val="000000"/>
              </a:solidFill>
              <a:latin typeface="Merriweather"/>
            </a:endParaRPr>
          </a:p>
        </p:txBody>
      </p:sp>
      <p:sp>
        <p:nvSpPr>
          <p:cNvPr id="4" name="Freeform 4"/>
          <p:cNvSpPr/>
          <p:nvPr/>
        </p:nvSpPr>
        <p:spPr>
          <a:xfrm>
            <a:off x="6600442" y="-48042"/>
            <a:ext cx="5696228" cy="6978105"/>
          </a:xfrm>
          <a:custGeom>
            <a:avLst/>
            <a:gdLst/>
            <a:ahLst/>
            <a:cxnLst/>
            <a:rect l="l" t="t" r="r" b="b"/>
            <a:pathLst>
              <a:path w="8544342" h="10467158">
                <a:moveTo>
                  <a:pt x="0" y="0"/>
                </a:moveTo>
                <a:lnTo>
                  <a:pt x="8544342" y="0"/>
                </a:lnTo>
                <a:lnTo>
                  <a:pt x="8544342" y="10467158"/>
                </a:lnTo>
                <a:lnTo>
                  <a:pt x="0" y="10467158"/>
                </a:lnTo>
                <a:lnTo>
                  <a:pt x="0" y="0"/>
                </a:lnTo>
                <a:close/>
              </a:path>
            </a:pathLst>
          </a:custGeom>
          <a:blipFill>
            <a:blip r:embed="rId2"/>
            <a:stretch>
              <a:fillRect l="-52842" r="-30913"/>
            </a:stretch>
          </a:blipFill>
        </p:spPr>
        <p:txBody>
          <a:bodyPr/>
          <a:lstStyle/>
          <a:p>
            <a:endParaRPr lang="en-US"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91763" y="6062609"/>
            <a:ext cx="2710438" cy="585663"/>
          </a:xfrm>
          <a:custGeom>
            <a:avLst/>
            <a:gdLst/>
            <a:ahLst/>
            <a:cxnLst/>
            <a:rect l="l" t="t" r="r" b="b"/>
            <a:pathLst>
              <a:path w="4065657" h="878494">
                <a:moveTo>
                  <a:pt x="0" y="0"/>
                </a:moveTo>
                <a:lnTo>
                  <a:pt x="4065656" y="0"/>
                </a:lnTo>
                <a:lnTo>
                  <a:pt x="4065656" y="878494"/>
                </a:lnTo>
                <a:lnTo>
                  <a:pt x="0" y="878494"/>
                </a:lnTo>
                <a:lnTo>
                  <a:pt x="0" y="0"/>
                </a:lnTo>
                <a:close/>
              </a:path>
            </a:pathLst>
          </a:custGeom>
          <a:blipFill>
            <a:blip r:embed="rId3"/>
            <a:stretch>
              <a:fillRect t="-40" b="-40"/>
            </a:stretch>
          </a:blipFill>
        </p:spPr>
        <p:txBody>
          <a:bodyPr/>
          <a:lstStyle/>
          <a:p>
            <a:endParaRPr lang="en-US" sz="1200"/>
          </a:p>
        </p:txBody>
      </p:sp>
      <p:sp>
        <p:nvSpPr>
          <p:cNvPr id="3" name="TextBox 3"/>
          <p:cNvSpPr txBox="1"/>
          <p:nvPr/>
        </p:nvSpPr>
        <p:spPr>
          <a:xfrm>
            <a:off x="685800" y="2800623"/>
            <a:ext cx="10820400" cy="628377"/>
          </a:xfrm>
          <a:prstGeom prst="rect">
            <a:avLst/>
          </a:prstGeom>
        </p:spPr>
        <p:txBody>
          <a:bodyPr lIns="0" tIns="0" rIns="0" bIns="0" rtlCol="0" anchor="t">
            <a:spAutoFit/>
          </a:bodyPr>
          <a:lstStyle/>
          <a:p>
            <a:pPr algn="ctr">
              <a:lnSpc>
                <a:spcPts val="4920"/>
              </a:lnSpc>
            </a:pPr>
            <a:r>
              <a:rPr lang="en-US" sz="4100" dirty="0">
                <a:solidFill>
                  <a:srgbClr val="BA0C2F"/>
                </a:solidFill>
                <a:latin typeface="Oswald Medium"/>
              </a:rPr>
              <a:t>Accessibility in Daily Communications</a:t>
            </a:r>
          </a:p>
        </p:txBody>
      </p:sp>
      <p:sp>
        <p:nvSpPr>
          <p:cNvPr id="4" name="TextBox 3">
            <a:extLst>
              <a:ext uri="{FF2B5EF4-FFF2-40B4-BE49-F238E27FC236}">
                <a16:creationId xmlns:a16="http://schemas.microsoft.com/office/drawing/2014/main" id="{355F9127-E3BD-D948-6272-95CEC9278B15}"/>
              </a:ext>
            </a:extLst>
          </p:cNvPr>
          <p:cNvSpPr txBox="1"/>
          <p:nvPr/>
        </p:nvSpPr>
        <p:spPr>
          <a:xfrm>
            <a:off x="2617979" y="3555018"/>
            <a:ext cx="6956042" cy="354777"/>
          </a:xfrm>
          <a:prstGeom prst="rect">
            <a:avLst/>
          </a:prstGeom>
        </p:spPr>
        <p:txBody>
          <a:bodyPr wrap="square" lIns="0" tIns="0" rIns="0" bIns="0" rtlCol="0" anchor="t">
            <a:spAutoFit/>
          </a:bodyPr>
          <a:lstStyle/>
          <a:p>
            <a:pPr algn="ctr">
              <a:lnSpc>
                <a:spcPts val="2970"/>
              </a:lnSpc>
            </a:pPr>
            <a:r>
              <a:rPr lang="en-US" sz="1980" dirty="0">
                <a:solidFill>
                  <a:srgbClr val="000000"/>
                </a:solidFill>
                <a:latin typeface="Merriweather"/>
              </a:rPr>
              <a:t>Let’s review some basic concepts with two scenarios!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A8913-71F7-EFB5-0A16-42E61F5B494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A43BC2E-3FB7-80C7-F890-838128E10658}"/>
              </a:ext>
            </a:extLst>
          </p:cNvPr>
          <p:cNvSpPr txBox="1"/>
          <p:nvPr/>
        </p:nvSpPr>
        <p:spPr>
          <a:xfrm>
            <a:off x="1186249" y="1736730"/>
            <a:ext cx="9539754" cy="1938992"/>
          </a:xfrm>
          <a:prstGeom prst="rect">
            <a:avLst/>
          </a:prstGeom>
        </p:spPr>
        <p:txBody>
          <a:bodyPr wrap="square" lIns="0" tIns="0" rIns="0" bIns="0" rtlCol="0" anchor="t">
            <a:spAutoFit/>
          </a:bodyPr>
          <a:lstStyle/>
          <a:p>
            <a:pPr algn="ctr">
              <a:lnSpc>
                <a:spcPct val="150000"/>
              </a:lnSpc>
            </a:pPr>
            <a:r>
              <a:rPr lang="en-US" sz="3600" b="1" dirty="0">
                <a:latin typeface="Merriweather" panose="02000000000000000000" pitchFamily="2" charset="77"/>
                <a:cs typeface="Merriweather" panose="02000000000000000000" pitchFamily="2" charset="77"/>
              </a:rPr>
              <a:t>Scenario #1: </a:t>
            </a:r>
          </a:p>
          <a:p>
            <a:pPr algn="ctr"/>
            <a:r>
              <a:rPr lang="en-US" sz="3600" dirty="0">
                <a:latin typeface="Merriweather" panose="02000000000000000000" pitchFamily="2" charset="77"/>
                <a:cs typeface="Merriweather" panose="02000000000000000000" pitchFamily="2" charset="77"/>
              </a:rPr>
              <a:t>You’re preparing an email or newsletter about an upcoming event.</a:t>
            </a:r>
            <a:endParaRPr lang="en-US" sz="3600" dirty="0">
              <a:solidFill>
                <a:srgbClr val="000000"/>
              </a:solidFill>
              <a:latin typeface="Merriweather" panose="02000000000000000000" pitchFamily="2" charset="77"/>
              <a:cs typeface="Merriweather" panose="02000000000000000000" pitchFamily="2" charset="77"/>
            </a:endParaRPr>
          </a:p>
        </p:txBody>
      </p:sp>
      <p:pic>
        <p:nvPicPr>
          <p:cNvPr id="11" name="Graphic 10" descr="Open envelope with solid fill">
            <a:extLst>
              <a:ext uri="{FF2B5EF4-FFF2-40B4-BE49-F238E27FC236}">
                <a16:creationId xmlns:a16="http://schemas.microsoft.com/office/drawing/2014/main" id="{FC9738FA-321A-F6D4-D92B-101BFC0097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5762" y="4078942"/>
            <a:ext cx="1253773" cy="1253773"/>
          </a:xfrm>
          <a:prstGeom prst="rect">
            <a:avLst/>
          </a:prstGeom>
        </p:spPr>
      </p:pic>
    </p:spTree>
    <p:extLst>
      <p:ext uri="{BB962C8B-B14F-4D97-AF65-F5344CB8AC3E}">
        <p14:creationId xmlns:p14="http://schemas.microsoft.com/office/powerpoint/2010/main" val="178842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A8913-71F7-EFB5-0A16-42E61F5B494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A43BC2E-3FB7-80C7-F890-838128E10658}"/>
              </a:ext>
            </a:extLst>
          </p:cNvPr>
          <p:cNvSpPr txBox="1"/>
          <p:nvPr/>
        </p:nvSpPr>
        <p:spPr>
          <a:xfrm>
            <a:off x="1326123" y="1254592"/>
            <a:ext cx="9539754" cy="4067717"/>
          </a:xfrm>
          <a:prstGeom prst="rect">
            <a:avLst/>
          </a:prstGeom>
        </p:spPr>
        <p:txBody>
          <a:bodyPr wrap="square" lIns="0" tIns="0" rIns="0" bIns="0" rtlCol="0" anchor="t">
            <a:spAutoFit/>
          </a:bodyPr>
          <a:lstStyle/>
          <a:p>
            <a:pPr>
              <a:lnSpc>
                <a:spcPct val="150000"/>
              </a:lnSpc>
            </a:pPr>
            <a:r>
              <a:rPr lang="en-US" sz="3600" b="1" dirty="0">
                <a:latin typeface="Merriweather" panose="02000000000000000000" pitchFamily="2" charset="77"/>
                <a:cs typeface="Merriweather" panose="02000000000000000000" pitchFamily="2" charset="77"/>
              </a:rPr>
              <a:t>Concepts: </a:t>
            </a:r>
          </a:p>
          <a:p>
            <a:pPr marL="571500" indent="-571500">
              <a:lnSpc>
                <a:spcPct val="150000"/>
              </a:lnSpc>
              <a:buFont typeface="Arial" panose="020B0604020202020204" pitchFamily="34" charset="0"/>
              <a:buChar char="•"/>
            </a:pPr>
            <a:r>
              <a:rPr lang="en-US" sz="3600" dirty="0">
                <a:solidFill>
                  <a:srgbClr val="000000"/>
                </a:solidFill>
                <a:latin typeface="Merriweather" panose="02000000000000000000" pitchFamily="2" charset="77"/>
                <a:cs typeface="Merriweather" panose="02000000000000000000" pitchFamily="2" charset="77"/>
              </a:rPr>
              <a:t>Avoid images that convey a lot of text</a:t>
            </a:r>
          </a:p>
          <a:p>
            <a:pPr marL="571500" indent="-571500">
              <a:lnSpc>
                <a:spcPct val="150000"/>
              </a:lnSpc>
              <a:buFont typeface="Arial" panose="020B0604020202020204" pitchFamily="34" charset="0"/>
              <a:buChar char="•"/>
            </a:pPr>
            <a:r>
              <a:rPr lang="en-US" sz="3600" dirty="0">
                <a:solidFill>
                  <a:srgbClr val="000000"/>
                </a:solidFill>
                <a:latin typeface="Merriweather" panose="02000000000000000000" pitchFamily="2" charset="77"/>
                <a:cs typeface="Merriweather" panose="02000000000000000000" pitchFamily="2" charset="77"/>
              </a:rPr>
              <a:t>Alt text</a:t>
            </a:r>
          </a:p>
          <a:p>
            <a:pPr marL="571500" indent="-571500">
              <a:lnSpc>
                <a:spcPct val="150000"/>
              </a:lnSpc>
              <a:buFont typeface="Arial" panose="020B0604020202020204" pitchFamily="34" charset="0"/>
              <a:buChar char="•"/>
            </a:pPr>
            <a:r>
              <a:rPr lang="en-US" sz="3600" dirty="0">
                <a:solidFill>
                  <a:srgbClr val="000000"/>
                </a:solidFill>
                <a:latin typeface="Merriweather" panose="02000000000000000000" pitchFamily="2" charset="77"/>
                <a:cs typeface="Merriweather" panose="02000000000000000000" pitchFamily="2" charset="77"/>
              </a:rPr>
              <a:t>Descriptive links</a:t>
            </a:r>
          </a:p>
          <a:p>
            <a:pPr marL="571500" indent="-571500">
              <a:lnSpc>
                <a:spcPct val="150000"/>
              </a:lnSpc>
              <a:buFont typeface="Arial" panose="020B0604020202020204" pitchFamily="34" charset="0"/>
              <a:buChar char="•"/>
            </a:pPr>
            <a:r>
              <a:rPr lang="en-US" sz="3600" dirty="0">
                <a:solidFill>
                  <a:srgbClr val="000000"/>
                </a:solidFill>
                <a:latin typeface="Merriweather" panose="02000000000000000000" pitchFamily="2" charset="77"/>
                <a:cs typeface="Merriweather" panose="02000000000000000000" pitchFamily="2" charset="77"/>
              </a:rPr>
              <a:t>Color</a:t>
            </a:r>
          </a:p>
        </p:txBody>
      </p:sp>
    </p:spTree>
    <p:extLst>
      <p:ext uri="{BB962C8B-B14F-4D97-AF65-F5344CB8AC3E}">
        <p14:creationId xmlns:p14="http://schemas.microsoft.com/office/powerpoint/2010/main" val="1090511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14564-1846-4D4B-F4AB-BA3E730C7571}"/>
            </a:ext>
          </a:extLst>
        </p:cNvPr>
        <p:cNvGrpSpPr/>
        <p:nvPr/>
      </p:nvGrpSpPr>
      <p:grpSpPr>
        <a:xfrm>
          <a:off x="0" y="0"/>
          <a:ext cx="0" cy="0"/>
          <a:chOff x="0" y="0"/>
          <a:chExt cx="0" cy="0"/>
        </a:xfrm>
      </p:grpSpPr>
      <p:pic>
        <p:nvPicPr>
          <p:cNvPr id="6" name="Picture 5" descr="A screenshot of an email draft with an image of text embedded into the body, as well as light green text, and link text that says click here.">
            <a:extLst>
              <a:ext uri="{FF2B5EF4-FFF2-40B4-BE49-F238E27FC236}">
                <a16:creationId xmlns:a16="http://schemas.microsoft.com/office/drawing/2014/main" id="{AB8E996F-6D9F-AB9B-34BD-21F477D992D5}"/>
              </a:ext>
            </a:extLst>
          </p:cNvPr>
          <p:cNvPicPr>
            <a:picLocks noChangeAspect="1"/>
          </p:cNvPicPr>
          <p:nvPr/>
        </p:nvPicPr>
        <p:blipFill>
          <a:blip r:embed="rId3"/>
          <a:stretch>
            <a:fillRect/>
          </a:stretch>
        </p:blipFill>
        <p:spPr>
          <a:xfrm>
            <a:off x="6096000" y="0"/>
            <a:ext cx="5965419" cy="6858000"/>
          </a:xfrm>
          <a:prstGeom prst="rect">
            <a:avLst/>
          </a:prstGeom>
          <a:effectLst>
            <a:outerShdw blurRad="50800" dist="38100" dir="2700000" algn="tl" rotWithShape="0">
              <a:prstClr val="black">
                <a:alpha val="40000"/>
              </a:prstClr>
            </a:outerShdw>
          </a:effectLst>
        </p:spPr>
      </p:pic>
      <p:sp>
        <p:nvSpPr>
          <p:cNvPr id="7" name="TextBox 3">
            <a:extLst>
              <a:ext uri="{FF2B5EF4-FFF2-40B4-BE49-F238E27FC236}">
                <a16:creationId xmlns:a16="http://schemas.microsoft.com/office/drawing/2014/main" id="{E7BA492B-1424-9909-AFB6-2EED994E81EA}"/>
              </a:ext>
            </a:extLst>
          </p:cNvPr>
          <p:cNvSpPr txBox="1"/>
          <p:nvPr/>
        </p:nvSpPr>
        <p:spPr>
          <a:xfrm>
            <a:off x="658711" y="1303715"/>
            <a:ext cx="4909751" cy="1107996"/>
          </a:xfrm>
          <a:prstGeom prst="rect">
            <a:avLst/>
          </a:prstGeom>
        </p:spPr>
        <p:txBody>
          <a:bodyPr wrap="square" lIns="0" tIns="0" rIns="0" bIns="0" rtlCol="0" anchor="t">
            <a:spAutoFit/>
          </a:bodyPr>
          <a:lstStyle/>
          <a:p>
            <a:r>
              <a:rPr lang="en-US" sz="2400" dirty="0">
                <a:solidFill>
                  <a:srgbClr val="000000"/>
                </a:solidFill>
                <a:latin typeface="Merriweather" panose="02000000000000000000" pitchFamily="2" charset="77"/>
                <a:cs typeface="Merriweather" panose="02000000000000000000" pitchFamily="2" charset="77"/>
              </a:rPr>
              <a:t>I exported a </a:t>
            </a:r>
            <a:r>
              <a:rPr lang="en-US" sz="2400" b="1" dirty="0">
                <a:solidFill>
                  <a:srgbClr val="000000"/>
                </a:solidFill>
                <a:latin typeface="Merriweather" panose="02000000000000000000" pitchFamily="2" charset="77"/>
                <a:cs typeface="Merriweather" panose="02000000000000000000" pitchFamily="2" charset="77"/>
              </a:rPr>
              <a:t>template of a flyer </a:t>
            </a:r>
            <a:r>
              <a:rPr lang="en-US" sz="2400" dirty="0">
                <a:solidFill>
                  <a:srgbClr val="000000"/>
                </a:solidFill>
                <a:latin typeface="Merriweather" panose="02000000000000000000" pitchFamily="2" charset="77"/>
                <a:cs typeface="Merriweather" panose="02000000000000000000" pitchFamily="2" charset="77"/>
              </a:rPr>
              <a:t>from Canva and put it in the body of my email.</a:t>
            </a:r>
          </a:p>
        </p:txBody>
      </p:sp>
      <p:sp>
        <p:nvSpPr>
          <p:cNvPr id="8" name="TextBox 3">
            <a:extLst>
              <a:ext uri="{FF2B5EF4-FFF2-40B4-BE49-F238E27FC236}">
                <a16:creationId xmlns:a16="http://schemas.microsoft.com/office/drawing/2014/main" id="{A7630224-C651-5DF5-8146-C7559A168617}"/>
              </a:ext>
            </a:extLst>
          </p:cNvPr>
          <p:cNvSpPr txBox="1"/>
          <p:nvPr/>
        </p:nvSpPr>
        <p:spPr>
          <a:xfrm>
            <a:off x="658711" y="3059668"/>
            <a:ext cx="4909751" cy="1107996"/>
          </a:xfrm>
          <a:prstGeom prst="rect">
            <a:avLst/>
          </a:prstGeom>
        </p:spPr>
        <p:txBody>
          <a:bodyPr wrap="square" lIns="0" tIns="0" rIns="0" bIns="0" rtlCol="0" anchor="t">
            <a:spAutoFit/>
          </a:bodyPr>
          <a:lstStyle/>
          <a:p>
            <a:r>
              <a:rPr lang="en-US" sz="2400" dirty="0">
                <a:solidFill>
                  <a:srgbClr val="000000"/>
                </a:solidFill>
                <a:latin typeface="Merriweather" panose="02000000000000000000" pitchFamily="2" charset="77"/>
                <a:cs typeface="Merriweather" panose="02000000000000000000" pitchFamily="2" charset="77"/>
              </a:rPr>
              <a:t>I added some text, and a link that says “</a:t>
            </a:r>
            <a:r>
              <a:rPr lang="en-US" sz="2400" b="1" dirty="0">
                <a:solidFill>
                  <a:srgbClr val="000000"/>
                </a:solidFill>
                <a:latin typeface="Merriweather" panose="02000000000000000000" pitchFamily="2" charset="77"/>
                <a:cs typeface="Merriweather" panose="02000000000000000000" pitchFamily="2" charset="77"/>
              </a:rPr>
              <a:t>click here</a:t>
            </a:r>
            <a:r>
              <a:rPr lang="en-US" sz="2400" dirty="0">
                <a:solidFill>
                  <a:srgbClr val="000000"/>
                </a:solidFill>
                <a:latin typeface="Merriweather" panose="02000000000000000000" pitchFamily="2" charset="77"/>
                <a:cs typeface="Merriweather" panose="02000000000000000000" pitchFamily="2" charset="77"/>
              </a:rPr>
              <a:t>” to register.</a:t>
            </a:r>
          </a:p>
        </p:txBody>
      </p:sp>
      <p:sp>
        <p:nvSpPr>
          <p:cNvPr id="11" name="TextBox 3">
            <a:extLst>
              <a:ext uri="{FF2B5EF4-FFF2-40B4-BE49-F238E27FC236}">
                <a16:creationId xmlns:a16="http://schemas.microsoft.com/office/drawing/2014/main" id="{A30D5C2C-1BAB-516E-2009-1E2D234DD23A}"/>
              </a:ext>
            </a:extLst>
          </p:cNvPr>
          <p:cNvSpPr txBox="1"/>
          <p:nvPr/>
        </p:nvSpPr>
        <p:spPr>
          <a:xfrm>
            <a:off x="658711" y="4815621"/>
            <a:ext cx="4909751" cy="738664"/>
          </a:xfrm>
          <a:prstGeom prst="rect">
            <a:avLst/>
          </a:prstGeom>
        </p:spPr>
        <p:txBody>
          <a:bodyPr wrap="square" lIns="0" tIns="0" rIns="0" bIns="0" rtlCol="0" anchor="t">
            <a:spAutoFit/>
          </a:bodyPr>
          <a:lstStyle/>
          <a:p>
            <a:r>
              <a:rPr lang="en-US" sz="2400" dirty="0">
                <a:solidFill>
                  <a:srgbClr val="C00000"/>
                </a:solidFill>
                <a:latin typeface="Merriweather" panose="02000000000000000000" pitchFamily="2" charset="77"/>
                <a:cs typeface="Merriweather" panose="02000000000000000000" pitchFamily="2" charset="77"/>
              </a:rPr>
              <a:t>It looks good, but there are </a:t>
            </a:r>
            <a:r>
              <a:rPr lang="en-US" sz="2400" b="1" dirty="0">
                <a:solidFill>
                  <a:srgbClr val="C00000"/>
                </a:solidFill>
                <a:latin typeface="Merriweather" panose="02000000000000000000" pitchFamily="2" charset="77"/>
                <a:cs typeface="Merriweather" panose="02000000000000000000" pitchFamily="2" charset="77"/>
              </a:rPr>
              <a:t>accessibility issues</a:t>
            </a:r>
            <a:r>
              <a:rPr lang="en-US" sz="2400" dirty="0">
                <a:solidFill>
                  <a:srgbClr val="C00000"/>
                </a:solidFill>
                <a:latin typeface="Merriweather" panose="02000000000000000000" pitchFamily="2" charset="77"/>
                <a:cs typeface="Merriweather" panose="02000000000000000000" pitchFamily="2" charset="77"/>
              </a:rPr>
              <a:t>!</a:t>
            </a:r>
          </a:p>
        </p:txBody>
      </p:sp>
    </p:spTree>
    <p:extLst>
      <p:ext uri="{BB962C8B-B14F-4D97-AF65-F5344CB8AC3E}">
        <p14:creationId xmlns:p14="http://schemas.microsoft.com/office/powerpoint/2010/main" val="2206055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9663" y="685800"/>
            <a:ext cx="5340416" cy="628377"/>
          </a:xfrm>
          <a:prstGeom prst="rect">
            <a:avLst/>
          </a:prstGeom>
        </p:spPr>
        <p:txBody>
          <a:bodyPr lIns="0" tIns="0" rIns="0" bIns="0" rtlCol="0" anchor="t">
            <a:spAutoFit/>
          </a:bodyPr>
          <a:lstStyle/>
          <a:p>
            <a:pPr>
              <a:lnSpc>
                <a:spcPts val="4920"/>
              </a:lnSpc>
            </a:pPr>
            <a:r>
              <a:rPr lang="en-US" sz="4100">
                <a:solidFill>
                  <a:srgbClr val="BA0C2F"/>
                </a:solidFill>
                <a:latin typeface="Oswald Medium"/>
              </a:rPr>
              <a:t>Don’t use images of text!</a:t>
            </a:r>
          </a:p>
        </p:txBody>
      </p:sp>
      <p:sp>
        <p:nvSpPr>
          <p:cNvPr id="3" name="TextBox 3"/>
          <p:cNvSpPr txBox="1"/>
          <p:nvPr/>
        </p:nvSpPr>
        <p:spPr>
          <a:xfrm>
            <a:off x="529664" y="1801261"/>
            <a:ext cx="9643242" cy="1559209"/>
          </a:xfrm>
          <a:prstGeom prst="rect">
            <a:avLst/>
          </a:prstGeom>
        </p:spPr>
        <p:txBody>
          <a:bodyPr lIns="0" tIns="0" rIns="0" bIns="0" rtlCol="0" anchor="t">
            <a:spAutoFit/>
          </a:bodyPr>
          <a:lstStyle/>
          <a:p>
            <a:pPr marL="441899" lvl="1" indent="-220950">
              <a:lnSpc>
                <a:spcPts val="3070"/>
              </a:lnSpc>
              <a:buFont typeface="Arial"/>
              <a:buChar char="•"/>
            </a:pPr>
            <a:r>
              <a:rPr lang="en-US" sz="2047">
                <a:solidFill>
                  <a:srgbClr val="000000"/>
                </a:solidFill>
                <a:latin typeface="Merriweather Italics"/>
              </a:rPr>
              <a:t>Images</a:t>
            </a:r>
            <a:r>
              <a:rPr lang="en-US" sz="2047">
                <a:solidFill>
                  <a:srgbClr val="000000"/>
                </a:solidFill>
                <a:latin typeface="Merriweather"/>
              </a:rPr>
              <a:t> of text </a:t>
            </a:r>
            <a:r>
              <a:rPr lang="en-US" sz="2047">
                <a:solidFill>
                  <a:srgbClr val="000000"/>
                </a:solidFill>
                <a:latin typeface="Merriweather Bold"/>
              </a:rPr>
              <a:t>cannot</a:t>
            </a:r>
            <a:r>
              <a:rPr lang="en-US" sz="2047">
                <a:solidFill>
                  <a:srgbClr val="000000"/>
                </a:solidFill>
                <a:latin typeface="Merriweather"/>
              </a:rPr>
              <a:t> be read by screen readers. </a:t>
            </a:r>
          </a:p>
          <a:p>
            <a:pPr marL="441899" lvl="1" indent="-220950">
              <a:lnSpc>
                <a:spcPts val="3070"/>
              </a:lnSpc>
              <a:buFont typeface="Arial"/>
              <a:buChar char="•"/>
            </a:pPr>
            <a:r>
              <a:rPr lang="en-US" sz="2047">
                <a:solidFill>
                  <a:srgbClr val="000000"/>
                </a:solidFill>
                <a:latin typeface="Merriweather"/>
              </a:rPr>
              <a:t>Avoid using images of text on your website, in email, documents, etc!</a:t>
            </a:r>
          </a:p>
          <a:p>
            <a:pPr marL="441899" lvl="1" indent="-220950">
              <a:lnSpc>
                <a:spcPts val="3070"/>
              </a:lnSpc>
              <a:buFont typeface="Arial"/>
              <a:buChar char="•"/>
            </a:pPr>
            <a:r>
              <a:rPr lang="en-US" sz="2047">
                <a:solidFill>
                  <a:srgbClr val="000000"/>
                </a:solidFill>
                <a:latin typeface="Merriweather Bold"/>
              </a:rPr>
              <a:t>Instead, provide the same information as text.</a:t>
            </a:r>
          </a:p>
          <a:p>
            <a:pPr>
              <a:lnSpc>
                <a:spcPts val="3070"/>
              </a:lnSpc>
            </a:pPr>
            <a:endParaRPr lang="en-US" sz="2047">
              <a:solidFill>
                <a:srgbClr val="000000"/>
              </a:solidFill>
              <a:latin typeface="Merriweather Bold"/>
            </a:endParaRPr>
          </a:p>
        </p:txBody>
      </p:sp>
      <p:sp>
        <p:nvSpPr>
          <p:cNvPr id="4" name="TextBox 4"/>
          <p:cNvSpPr txBox="1"/>
          <p:nvPr/>
        </p:nvSpPr>
        <p:spPr>
          <a:xfrm>
            <a:off x="529663" y="3429000"/>
            <a:ext cx="5340416" cy="628377"/>
          </a:xfrm>
          <a:prstGeom prst="rect">
            <a:avLst/>
          </a:prstGeom>
        </p:spPr>
        <p:txBody>
          <a:bodyPr lIns="0" tIns="0" rIns="0" bIns="0" rtlCol="0" anchor="t">
            <a:spAutoFit/>
          </a:bodyPr>
          <a:lstStyle/>
          <a:p>
            <a:pPr>
              <a:lnSpc>
                <a:spcPts val="4920"/>
              </a:lnSpc>
            </a:pPr>
            <a:r>
              <a:rPr lang="en-US" sz="4100">
                <a:solidFill>
                  <a:srgbClr val="BA0C2F"/>
                </a:solidFill>
                <a:latin typeface="Oswald Medium"/>
              </a:rPr>
              <a:t>Exceptions</a:t>
            </a:r>
          </a:p>
        </p:txBody>
      </p:sp>
      <p:sp>
        <p:nvSpPr>
          <p:cNvPr id="5" name="TextBox 5"/>
          <p:cNvSpPr txBox="1"/>
          <p:nvPr/>
        </p:nvSpPr>
        <p:spPr>
          <a:xfrm>
            <a:off x="685800" y="4397069"/>
            <a:ext cx="9643242" cy="1161793"/>
          </a:xfrm>
          <a:prstGeom prst="rect">
            <a:avLst/>
          </a:prstGeom>
        </p:spPr>
        <p:txBody>
          <a:bodyPr lIns="0" tIns="0" rIns="0" bIns="0" rtlCol="0" anchor="t">
            <a:spAutoFit/>
          </a:bodyPr>
          <a:lstStyle/>
          <a:p>
            <a:pPr marL="441899" lvl="1" indent="-220950">
              <a:lnSpc>
                <a:spcPts val="3070"/>
              </a:lnSpc>
              <a:buFont typeface="Arial"/>
              <a:buChar char="•"/>
            </a:pPr>
            <a:r>
              <a:rPr lang="en-US" sz="2047">
                <a:solidFill>
                  <a:srgbClr val="000000"/>
                </a:solidFill>
                <a:latin typeface="Merriweather"/>
              </a:rPr>
              <a:t>Images of logos</a:t>
            </a:r>
          </a:p>
          <a:p>
            <a:pPr marL="441899" lvl="1" indent="-220950">
              <a:lnSpc>
                <a:spcPts val="3070"/>
              </a:lnSpc>
              <a:buFont typeface="Arial"/>
              <a:buChar char="•"/>
            </a:pPr>
            <a:r>
              <a:rPr lang="en-US" sz="2047">
                <a:solidFill>
                  <a:srgbClr val="000000"/>
                </a:solidFill>
                <a:latin typeface="Merriweather"/>
              </a:rPr>
              <a:t>Promotional images with </a:t>
            </a:r>
            <a:r>
              <a:rPr lang="en-US" sz="2047">
                <a:solidFill>
                  <a:srgbClr val="000000"/>
                </a:solidFill>
                <a:latin typeface="Merriweather Bold"/>
              </a:rPr>
              <a:t>brief</a:t>
            </a:r>
            <a:r>
              <a:rPr lang="en-US" sz="2047">
                <a:solidFill>
                  <a:srgbClr val="000000"/>
                </a:solidFill>
                <a:latin typeface="Merriweather"/>
              </a:rPr>
              <a:t> text like a call to action</a:t>
            </a:r>
          </a:p>
          <a:p>
            <a:pPr marL="441899" lvl="1" indent="-220950">
              <a:lnSpc>
                <a:spcPts val="3070"/>
              </a:lnSpc>
              <a:buFont typeface="Arial"/>
              <a:buChar char="•"/>
            </a:pPr>
            <a:r>
              <a:rPr lang="en-US" sz="2047">
                <a:solidFill>
                  <a:srgbClr val="000000"/>
                </a:solidFill>
                <a:latin typeface="Merriweather"/>
              </a:rPr>
              <a:t>In either exception, the alt text must include the text on the image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85801" y="1825683"/>
            <a:ext cx="4147195" cy="628377"/>
          </a:xfrm>
          <a:prstGeom prst="rect">
            <a:avLst/>
          </a:prstGeom>
        </p:spPr>
        <p:txBody>
          <a:bodyPr lIns="0" tIns="0" rIns="0" bIns="0" rtlCol="0" anchor="t">
            <a:spAutoFit/>
          </a:bodyPr>
          <a:lstStyle/>
          <a:p>
            <a:pPr>
              <a:lnSpc>
                <a:spcPts val="4920"/>
              </a:lnSpc>
            </a:pPr>
            <a:r>
              <a:rPr lang="en-US" sz="4100">
                <a:solidFill>
                  <a:srgbClr val="BA0C2F"/>
                </a:solidFill>
                <a:latin typeface="Oswald Medium"/>
              </a:rPr>
              <a:t>Correct Example</a:t>
            </a:r>
          </a:p>
        </p:txBody>
      </p:sp>
      <p:sp>
        <p:nvSpPr>
          <p:cNvPr id="4" name="TextBox 4"/>
          <p:cNvSpPr txBox="1"/>
          <p:nvPr/>
        </p:nvSpPr>
        <p:spPr>
          <a:xfrm>
            <a:off x="685800" y="2729045"/>
            <a:ext cx="4629305" cy="2354427"/>
          </a:xfrm>
          <a:prstGeom prst="rect">
            <a:avLst/>
          </a:prstGeom>
        </p:spPr>
        <p:txBody>
          <a:bodyPr lIns="0" tIns="0" rIns="0" bIns="0" rtlCol="0" anchor="t">
            <a:spAutoFit/>
          </a:bodyPr>
          <a:lstStyle/>
          <a:p>
            <a:pPr marL="441899" lvl="1" indent="-220950">
              <a:lnSpc>
                <a:spcPts val="3070"/>
              </a:lnSpc>
              <a:buFont typeface="Arial"/>
              <a:buChar char="•"/>
            </a:pPr>
            <a:r>
              <a:rPr lang="en-US" sz="2047" dirty="0">
                <a:solidFill>
                  <a:srgbClr val="000000"/>
                </a:solidFill>
                <a:latin typeface="Merriweather"/>
              </a:rPr>
              <a:t>Eye-catching header graphic with a little bit of text (and alt text)</a:t>
            </a:r>
          </a:p>
          <a:p>
            <a:pPr marL="441899" lvl="1" indent="-220950">
              <a:lnSpc>
                <a:spcPts val="3070"/>
              </a:lnSpc>
              <a:buFont typeface="Arial"/>
              <a:buChar char="•"/>
            </a:pPr>
            <a:r>
              <a:rPr lang="en-US" sz="2047" dirty="0">
                <a:solidFill>
                  <a:srgbClr val="000000"/>
                </a:solidFill>
                <a:latin typeface="Merriweather"/>
              </a:rPr>
              <a:t>Important information </a:t>
            </a:r>
            <a:r>
              <a:rPr lang="en-US" sz="2047" b="1" dirty="0">
                <a:solidFill>
                  <a:srgbClr val="000000"/>
                </a:solidFill>
                <a:latin typeface="Merriweather"/>
              </a:rPr>
              <a:t>is included as text</a:t>
            </a:r>
            <a:r>
              <a:rPr lang="en-US" sz="2047" dirty="0">
                <a:solidFill>
                  <a:srgbClr val="000000"/>
                </a:solidFill>
                <a:latin typeface="Merriweather"/>
              </a:rPr>
              <a:t> in the body of the email</a:t>
            </a:r>
          </a:p>
        </p:txBody>
      </p:sp>
      <p:pic>
        <p:nvPicPr>
          <p:cNvPr id="8" name="Picture 7" descr="A screenshot of a email&#10;&#10;AI-generated content may be incorrect.">
            <a:extLst>
              <a:ext uri="{FF2B5EF4-FFF2-40B4-BE49-F238E27FC236}">
                <a16:creationId xmlns:a16="http://schemas.microsoft.com/office/drawing/2014/main" id="{7CD43AD3-FA77-4FD5-DFE0-2A5BD581442B}"/>
              </a:ext>
            </a:extLst>
          </p:cNvPr>
          <p:cNvPicPr>
            <a:picLocks noChangeAspect="1"/>
          </p:cNvPicPr>
          <p:nvPr/>
        </p:nvPicPr>
        <p:blipFill>
          <a:blip r:embed="rId2"/>
          <a:stretch>
            <a:fillRect/>
          </a:stretch>
        </p:blipFill>
        <p:spPr>
          <a:xfrm>
            <a:off x="5960750" y="-1463216"/>
            <a:ext cx="7044050" cy="8384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78699-D323-12ED-E8AA-03282ADA32A5}"/>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C087FD03-523E-524B-876C-15F7F0A6B813}"/>
              </a:ext>
            </a:extLst>
          </p:cNvPr>
          <p:cNvSpPr txBox="1"/>
          <p:nvPr/>
        </p:nvSpPr>
        <p:spPr>
          <a:xfrm>
            <a:off x="529663" y="605427"/>
            <a:ext cx="5261537" cy="628377"/>
          </a:xfrm>
          <a:prstGeom prst="rect">
            <a:avLst/>
          </a:prstGeom>
        </p:spPr>
        <p:txBody>
          <a:bodyPr wrap="square" lIns="0" tIns="0" rIns="0" bIns="0" rtlCol="0" anchor="t">
            <a:spAutoFit/>
          </a:bodyPr>
          <a:lstStyle/>
          <a:p>
            <a:pPr>
              <a:lnSpc>
                <a:spcPts val="4920"/>
              </a:lnSpc>
            </a:pPr>
            <a:r>
              <a:rPr lang="en-US" sz="4100" dirty="0">
                <a:solidFill>
                  <a:srgbClr val="BA0C2F"/>
                </a:solidFill>
                <a:latin typeface="Oswald Medium"/>
              </a:rPr>
              <a:t>Include alt text on images</a:t>
            </a:r>
          </a:p>
        </p:txBody>
      </p:sp>
      <p:sp>
        <p:nvSpPr>
          <p:cNvPr id="5" name="TextBox 5">
            <a:extLst>
              <a:ext uri="{FF2B5EF4-FFF2-40B4-BE49-F238E27FC236}">
                <a16:creationId xmlns:a16="http://schemas.microsoft.com/office/drawing/2014/main" id="{DA068FB3-9FB1-1E6B-786D-AF8515EBDF27}"/>
              </a:ext>
            </a:extLst>
          </p:cNvPr>
          <p:cNvSpPr txBox="1"/>
          <p:nvPr/>
        </p:nvSpPr>
        <p:spPr>
          <a:xfrm>
            <a:off x="529663" y="1720888"/>
            <a:ext cx="4942676" cy="5137112"/>
          </a:xfrm>
          <a:prstGeom prst="rect">
            <a:avLst/>
          </a:prstGeom>
        </p:spPr>
        <p:txBody>
          <a:bodyPr lIns="0" tIns="0" rIns="0" bIns="0" rtlCol="0" anchor="t">
            <a:spAutoFit/>
          </a:bodyPr>
          <a:lstStyle/>
          <a:p>
            <a:pPr>
              <a:lnSpc>
                <a:spcPts val="3070"/>
              </a:lnSpc>
            </a:pPr>
            <a:r>
              <a:rPr lang="en-US" sz="2047" dirty="0">
                <a:solidFill>
                  <a:srgbClr val="000000"/>
                </a:solidFill>
                <a:latin typeface="Merriweather Bold"/>
              </a:rPr>
              <a:t>Alt text </a:t>
            </a:r>
            <a:r>
              <a:rPr lang="en-US" sz="2047" dirty="0">
                <a:solidFill>
                  <a:srgbClr val="000000"/>
                </a:solidFill>
                <a:latin typeface="Merriweather"/>
              </a:rPr>
              <a:t>is invisible text that is read aloud by a screen reader. It should either:</a:t>
            </a:r>
          </a:p>
          <a:p>
            <a:pPr>
              <a:lnSpc>
                <a:spcPts val="3070"/>
              </a:lnSpc>
            </a:pPr>
            <a:endParaRPr lang="en-US" sz="2047" dirty="0">
              <a:solidFill>
                <a:srgbClr val="000000"/>
              </a:solidFill>
              <a:latin typeface="Merriweather"/>
            </a:endParaRPr>
          </a:p>
          <a:p>
            <a:pPr marL="342900" indent="-342900">
              <a:lnSpc>
                <a:spcPts val="3070"/>
              </a:lnSpc>
              <a:buFont typeface="Arial" panose="020B0604020202020204" pitchFamily="34" charset="0"/>
              <a:buChar char="•"/>
            </a:pPr>
            <a:r>
              <a:rPr lang="en-US" sz="2047" dirty="0">
                <a:solidFill>
                  <a:srgbClr val="000000"/>
                </a:solidFill>
                <a:latin typeface="Merriweather"/>
              </a:rPr>
              <a:t>Describe what the image is of</a:t>
            </a:r>
          </a:p>
          <a:p>
            <a:pPr marL="342900" indent="-342900">
              <a:lnSpc>
                <a:spcPts val="3070"/>
              </a:lnSpc>
              <a:buFont typeface="Arial" panose="020B0604020202020204" pitchFamily="34" charset="0"/>
              <a:buChar char="•"/>
            </a:pPr>
            <a:r>
              <a:rPr lang="en-US" sz="2047" dirty="0">
                <a:solidFill>
                  <a:srgbClr val="000000"/>
                </a:solidFill>
                <a:latin typeface="Merriweather"/>
              </a:rPr>
              <a:t>OR, </a:t>
            </a:r>
            <a:r>
              <a:rPr lang="en-US" sz="2047" b="1" dirty="0">
                <a:solidFill>
                  <a:srgbClr val="000000"/>
                </a:solidFill>
                <a:latin typeface="Merriweather"/>
              </a:rPr>
              <a:t>include the brief text</a:t>
            </a:r>
            <a:r>
              <a:rPr lang="en-US" sz="2047" dirty="0">
                <a:solidFill>
                  <a:srgbClr val="000000"/>
                </a:solidFill>
                <a:latin typeface="Merriweather"/>
              </a:rPr>
              <a:t> is on the image, if any</a:t>
            </a:r>
          </a:p>
          <a:p>
            <a:pPr>
              <a:lnSpc>
                <a:spcPts val="3070"/>
              </a:lnSpc>
            </a:pPr>
            <a:endParaRPr lang="en-US" sz="2047" dirty="0">
              <a:solidFill>
                <a:srgbClr val="000000"/>
              </a:solidFill>
              <a:latin typeface="Merriweather"/>
            </a:endParaRPr>
          </a:p>
          <a:p>
            <a:pPr>
              <a:lnSpc>
                <a:spcPts val="3070"/>
              </a:lnSpc>
            </a:pPr>
            <a:r>
              <a:rPr lang="en-US" sz="2047" dirty="0">
                <a:solidFill>
                  <a:srgbClr val="000000"/>
                </a:solidFill>
                <a:latin typeface="Merriweather Bold"/>
              </a:rPr>
              <a:t>Example</a:t>
            </a:r>
          </a:p>
          <a:p>
            <a:pPr>
              <a:lnSpc>
                <a:spcPts val="3070"/>
              </a:lnSpc>
            </a:pPr>
            <a:r>
              <a:rPr lang="en-US" sz="2047" dirty="0">
                <a:solidFill>
                  <a:srgbClr val="000000"/>
                </a:solidFill>
                <a:latin typeface="Merriweather"/>
              </a:rPr>
              <a:t>The alt text for the image is: </a:t>
            </a:r>
            <a:r>
              <a:rPr lang="en-US" sz="2047" dirty="0">
                <a:solidFill>
                  <a:srgbClr val="000000"/>
                </a:solidFill>
                <a:latin typeface="Merriweather Italics"/>
              </a:rPr>
              <a:t>“Chasing Dreams with 4-H: Senior Conference 2025”</a:t>
            </a:r>
          </a:p>
          <a:p>
            <a:pPr>
              <a:lnSpc>
                <a:spcPts val="3070"/>
              </a:lnSpc>
            </a:pPr>
            <a:endParaRPr lang="en-US" sz="2047" dirty="0">
              <a:solidFill>
                <a:srgbClr val="000000"/>
              </a:solidFill>
              <a:latin typeface="Merriweather Italics"/>
            </a:endParaRPr>
          </a:p>
        </p:txBody>
      </p:sp>
      <p:pic>
        <p:nvPicPr>
          <p:cNvPr id="7" name="Picture 6" descr="A screenshot of a email&#10;&#10;AI-generated content may be incorrect.">
            <a:extLst>
              <a:ext uri="{FF2B5EF4-FFF2-40B4-BE49-F238E27FC236}">
                <a16:creationId xmlns:a16="http://schemas.microsoft.com/office/drawing/2014/main" id="{C092C594-0B1D-4A36-A9C5-FD679C38D1B1}"/>
              </a:ext>
            </a:extLst>
          </p:cNvPr>
          <p:cNvPicPr>
            <a:picLocks noChangeAspect="1"/>
          </p:cNvPicPr>
          <p:nvPr/>
        </p:nvPicPr>
        <p:blipFill>
          <a:blip r:embed="rId3"/>
          <a:stretch>
            <a:fillRect/>
          </a:stretch>
        </p:blipFill>
        <p:spPr>
          <a:xfrm>
            <a:off x="6096000" y="0"/>
            <a:ext cx="5762427" cy="6858000"/>
          </a:xfrm>
          <a:prstGeom prst="rect">
            <a:avLst/>
          </a:prstGeom>
        </p:spPr>
      </p:pic>
    </p:spTree>
    <p:extLst>
      <p:ext uri="{BB962C8B-B14F-4D97-AF65-F5344CB8AC3E}">
        <p14:creationId xmlns:p14="http://schemas.microsoft.com/office/powerpoint/2010/main" val="4196240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26B97-321F-CD7C-52E6-7BC079E9D30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BAE14E1-35CF-F973-A7E9-39CEB5BEB098}"/>
              </a:ext>
            </a:extLst>
          </p:cNvPr>
          <p:cNvSpPr txBox="1"/>
          <p:nvPr/>
        </p:nvSpPr>
        <p:spPr>
          <a:xfrm>
            <a:off x="685800" y="694838"/>
            <a:ext cx="5822525" cy="628377"/>
          </a:xfrm>
          <a:prstGeom prst="rect">
            <a:avLst/>
          </a:prstGeom>
        </p:spPr>
        <p:txBody>
          <a:bodyPr lIns="0" tIns="0" rIns="0" bIns="0" rtlCol="0" anchor="t">
            <a:spAutoFit/>
          </a:bodyPr>
          <a:lstStyle/>
          <a:p>
            <a:pPr>
              <a:lnSpc>
                <a:spcPts val="4920"/>
              </a:lnSpc>
            </a:pPr>
            <a:r>
              <a:rPr lang="en-US" sz="4100" dirty="0">
                <a:solidFill>
                  <a:srgbClr val="BA0C2F"/>
                </a:solidFill>
                <a:latin typeface="Oswald Medium"/>
              </a:rPr>
              <a:t>Use enough color contrast</a:t>
            </a:r>
          </a:p>
        </p:txBody>
      </p:sp>
      <p:sp>
        <p:nvSpPr>
          <p:cNvPr id="3" name="TextBox 3">
            <a:extLst>
              <a:ext uri="{FF2B5EF4-FFF2-40B4-BE49-F238E27FC236}">
                <a16:creationId xmlns:a16="http://schemas.microsoft.com/office/drawing/2014/main" id="{C6CB8A96-191C-BC3F-EE51-DC620AD2CFCF}"/>
              </a:ext>
            </a:extLst>
          </p:cNvPr>
          <p:cNvSpPr txBox="1"/>
          <p:nvPr/>
        </p:nvSpPr>
        <p:spPr>
          <a:xfrm>
            <a:off x="685800" y="1492548"/>
            <a:ext cx="6189133" cy="5137240"/>
          </a:xfrm>
          <a:prstGeom prst="rect">
            <a:avLst/>
          </a:prstGeom>
        </p:spPr>
        <p:txBody>
          <a:bodyPr wrap="square" lIns="0" tIns="0" rIns="0" bIns="0" rtlCol="0" anchor="t">
            <a:spAutoFit/>
          </a:bodyPr>
          <a:lstStyle/>
          <a:p>
            <a:pPr>
              <a:lnSpc>
                <a:spcPts val="3070"/>
              </a:lnSpc>
            </a:pPr>
            <a:r>
              <a:rPr lang="en-US" sz="2047" dirty="0">
                <a:solidFill>
                  <a:srgbClr val="000000"/>
                </a:solidFill>
                <a:latin typeface="Merriweather Bold"/>
              </a:rPr>
              <a:t>Hard to read:</a:t>
            </a:r>
          </a:p>
          <a:p>
            <a:pPr marL="441899" lvl="1" indent="-220950">
              <a:lnSpc>
                <a:spcPts val="3070"/>
              </a:lnSpc>
              <a:buFont typeface="Arial"/>
              <a:buChar char="•"/>
            </a:pPr>
            <a:r>
              <a:rPr lang="en-US" sz="2047" dirty="0">
                <a:solidFill>
                  <a:srgbClr val="000000"/>
                </a:solidFill>
                <a:latin typeface="Merriweather"/>
              </a:rPr>
              <a:t>Light color text over a white background</a:t>
            </a:r>
          </a:p>
          <a:p>
            <a:pPr marL="441899" lvl="1" indent="-220950">
              <a:lnSpc>
                <a:spcPts val="3070"/>
              </a:lnSpc>
              <a:buFont typeface="Arial"/>
              <a:buChar char="•"/>
            </a:pPr>
            <a:r>
              <a:rPr lang="en-US" sz="2047" dirty="0">
                <a:solidFill>
                  <a:srgbClr val="000000"/>
                </a:solidFill>
                <a:latin typeface="Merriweather"/>
              </a:rPr>
              <a:t>Black text on a white background is good!</a:t>
            </a:r>
          </a:p>
          <a:p>
            <a:pPr>
              <a:lnSpc>
                <a:spcPts val="3070"/>
              </a:lnSpc>
            </a:pPr>
            <a:endParaRPr lang="en-US" sz="2047" dirty="0">
              <a:solidFill>
                <a:srgbClr val="000000"/>
              </a:solidFill>
              <a:latin typeface="Merriweather"/>
            </a:endParaRPr>
          </a:p>
          <a:p>
            <a:pPr>
              <a:lnSpc>
                <a:spcPts val="3070"/>
              </a:lnSpc>
            </a:pPr>
            <a:r>
              <a:rPr lang="en-US" sz="2047" dirty="0">
                <a:solidFill>
                  <a:srgbClr val="000000"/>
                </a:solidFill>
                <a:latin typeface="Merriweather Bold"/>
              </a:rPr>
              <a:t>Minimum color contrast ratio: </a:t>
            </a:r>
          </a:p>
          <a:p>
            <a:pPr marL="441899" lvl="1" indent="-220950">
              <a:lnSpc>
                <a:spcPts val="3070"/>
              </a:lnSpc>
              <a:buFont typeface="Arial"/>
              <a:buChar char="•"/>
            </a:pPr>
            <a:r>
              <a:rPr lang="en-US" sz="2047" dirty="0">
                <a:solidFill>
                  <a:srgbClr val="000000"/>
                </a:solidFill>
                <a:latin typeface="Merriweather"/>
              </a:rPr>
              <a:t> 4.5:1 for normal text and 3:1 for large text</a:t>
            </a:r>
          </a:p>
          <a:p>
            <a:pPr>
              <a:lnSpc>
                <a:spcPts val="3070"/>
              </a:lnSpc>
            </a:pPr>
            <a:endParaRPr lang="en-US" sz="2047" dirty="0">
              <a:solidFill>
                <a:srgbClr val="000000"/>
              </a:solidFill>
              <a:latin typeface="Merriweather"/>
            </a:endParaRPr>
          </a:p>
          <a:p>
            <a:pPr>
              <a:lnSpc>
                <a:spcPts val="3070"/>
              </a:lnSpc>
            </a:pPr>
            <a:r>
              <a:rPr lang="en-US" sz="2047" dirty="0">
                <a:solidFill>
                  <a:srgbClr val="000000"/>
                </a:solidFill>
                <a:latin typeface="Merriweather Bold"/>
              </a:rPr>
              <a:t>How do I check color contrast? </a:t>
            </a:r>
          </a:p>
          <a:p>
            <a:pPr marL="441899" lvl="1" indent="-220950">
              <a:lnSpc>
                <a:spcPts val="3070"/>
              </a:lnSpc>
              <a:buFont typeface="Arial"/>
              <a:buChar char="•"/>
            </a:pPr>
            <a:r>
              <a:rPr lang="en-US" sz="2047" dirty="0">
                <a:solidFill>
                  <a:srgbClr val="000000"/>
                </a:solidFill>
                <a:latin typeface="Merriweather"/>
              </a:rPr>
              <a:t>Use this tool to check the contrast ratio between two colors: </a:t>
            </a:r>
            <a:br>
              <a:rPr lang="en-US" sz="2047" dirty="0">
                <a:solidFill>
                  <a:srgbClr val="000000"/>
                </a:solidFill>
                <a:latin typeface="Merriweather"/>
              </a:rPr>
            </a:br>
            <a:r>
              <a:rPr lang="en-US" sz="2047" u="sng" dirty="0">
                <a:solidFill>
                  <a:srgbClr val="004AAD"/>
                </a:solidFill>
                <a:latin typeface="Merriweather"/>
                <a:hlinkClick r:id="rId3" tooltip="https://webaim.org/resources/contrastchecker/"/>
              </a:rPr>
              <a:t>WebAIM’s Contrast Checker</a:t>
            </a:r>
          </a:p>
          <a:p>
            <a:pPr marL="441899" lvl="1" indent="-220950">
              <a:lnSpc>
                <a:spcPts val="3070"/>
              </a:lnSpc>
              <a:buFont typeface="Arial"/>
              <a:buChar char="•"/>
            </a:pPr>
            <a:r>
              <a:rPr lang="en-US" sz="2047" u="sng" dirty="0">
                <a:solidFill>
                  <a:srgbClr val="004AAD"/>
                </a:solidFill>
                <a:latin typeface="Merriweather"/>
                <a:hlinkClick r:id="rId4" tooltip="https://www.youtube.com/watch?v=lJZJE3sYkOY"/>
              </a:rPr>
              <a:t>Video Demo: How to check color contrast</a:t>
            </a:r>
          </a:p>
          <a:p>
            <a:pPr marL="220949" lvl="1">
              <a:lnSpc>
                <a:spcPts val="3070"/>
              </a:lnSpc>
            </a:pPr>
            <a:endParaRPr lang="en-US" sz="2047" u="sng" dirty="0">
              <a:solidFill>
                <a:srgbClr val="004AAD"/>
              </a:solidFill>
              <a:latin typeface="Merriweather"/>
              <a:hlinkClick r:id="rId4" tooltip="https://www.youtube.com/watch?v=lJZJE3sYkOY"/>
            </a:endParaRPr>
          </a:p>
        </p:txBody>
      </p:sp>
      <p:pic>
        <p:nvPicPr>
          <p:cNvPr id="4" name="Picture 3" descr="A screenshot of an email draft with an image of text embedded into the body, as well as light green text, and link text that says click here.">
            <a:extLst>
              <a:ext uri="{FF2B5EF4-FFF2-40B4-BE49-F238E27FC236}">
                <a16:creationId xmlns:a16="http://schemas.microsoft.com/office/drawing/2014/main" id="{B80BE8CB-DE6B-3345-0137-4DFFEE115F10}"/>
              </a:ext>
            </a:extLst>
          </p:cNvPr>
          <p:cNvPicPr>
            <a:picLocks noChangeAspect="1"/>
          </p:cNvPicPr>
          <p:nvPr/>
        </p:nvPicPr>
        <p:blipFill>
          <a:blip r:embed="rId5"/>
          <a:srcRect t="32593" r="41057" b="5797"/>
          <a:stretch/>
        </p:blipFill>
        <p:spPr>
          <a:xfrm>
            <a:off x="8083550" y="-5361763"/>
            <a:ext cx="7714828" cy="9270531"/>
          </a:xfrm>
          <a:prstGeom prst="rect">
            <a:avLst/>
          </a:prstGeom>
          <a:effectLst>
            <a:outerShdw blurRad="50800" dist="38100" dir="2700000" algn="tl" rotWithShape="0">
              <a:prstClr val="black">
                <a:alpha val="40000"/>
              </a:prstClr>
            </a:outerShdw>
          </a:effectLst>
        </p:spPr>
      </p:pic>
      <p:cxnSp>
        <p:nvCxnSpPr>
          <p:cNvPr id="6" name="Straight Arrow Connector 5">
            <a:extLst>
              <a:ext uri="{FF2B5EF4-FFF2-40B4-BE49-F238E27FC236}">
                <a16:creationId xmlns:a16="http://schemas.microsoft.com/office/drawing/2014/main" id="{110D6CFC-2A35-C14B-D683-B78F3FB94F4C}"/>
              </a:ext>
            </a:extLst>
          </p:cNvPr>
          <p:cNvCxnSpPr>
            <a:cxnSpLocks/>
          </p:cNvCxnSpPr>
          <p:nvPr/>
        </p:nvCxnSpPr>
        <p:spPr>
          <a:xfrm flipV="1">
            <a:off x="9753600" y="3302000"/>
            <a:ext cx="0" cy="1957401"/>
          </a:xfrm>
          <a:prstGeom prst="straightConnector1">
            <a:avLst/>
          </a:prstGeom>
          <a:ln w="1143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9FBB92D7-8509-7FF2-E1BB-BC93FD9804F2}"/>
              </a:ext>
            </a:extLst>
          </p:cNvPr>
          <p:cNvSpPr txBox="1"/>
          <p:nvPr/>
        </p:nvSpPr>
        <p:spPr>
          <a:xfrm>
            <a:off x="8083550" y="5411801"/>
            <a:ext cx="3340100" cy="667266"/>
          </a:xfrm>
          <a:prstGeom prst="rect">
            <a:avLst/>
          </a:prstGeom>
          <a:noFill/>
        </p:spPr>
        <p:txBody>
          <a:bodyPr wrap="square">
            <a:spAutoFit/>
          </a:bodyPr>
          <a:lstStyle/>
          <a:p>
            <a:pPr algn="ctr"/>
            <a:r>
              <a:rPr lang="en-US" sz="1800" b="1" dirty="0">
                <a:solidFill>
                  <a:srgbClr val="C00000"/>
                </a:solidFill>
                <a:latin typeface="Merriweather"/>
              </a:rPr>
              <a:t>This light green text does not have enough contrast.</a:t>
            </a:r>
            <a:endParaRPr lang="en-US" b="1" dirty="0">
              <a:solidFill>
                <a:srgbClr val="C00000"/>
              </a:solidFill>
            </a:endParaRPr>
          </a:p>
        </p:txBody>
      </p:sp>
    </p:spTree>
    <p:extLst>
      <p:ext uri="{BB962C8B-B14F-4D97-AF65-F5344CB8AC3E}">
        <p14:creationId xmlns:p14="http://schemas.microsoft.com/office/powerpoint/2010/main" val="2311291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91763" y="6062609"/>
            <a:ext cx="2710438" cy="585663"/>
          </a:xfrm>
          <a:custGeom>
            <a:avLst/>
            <a:gdLst/>
            <a:ahLst/>
            <a:cxnLst/>
            <a:rect l="l" t="t" r="r" b="b"/>
            <a:pathLst>
              <a:path w="4065657" h="878494">
                <a:moveTo>
                  <a:pt x="0" y="0"/>
                </a:moveTo>
                <a:lnTo>
                  <a:pt x="4065656" y="0"/>
                </a:lnTo>
                <a:lnTo>
                  <a:pt x="4065656" y="878494"/>
                </a:lnTo>
                <a:lnTo>
                  <a:pt x="0" y="878494"/>
                </a:lnTo>
                <a:lnTo>
                  <a:pt x="0" y="0"/>
                </a:lnTo>
                <a:close/>
              </a:path>
            </a:pathLst>
          </a:custGeom>
          <a:blipFill>
            <a:blip r:embed="rId3"/>
            <a:stretch>
              <a:fillRect t="-40" b="-40"/>
            </a:stretch>
          </a:blipFill>
        </p:spPr>
        <p:txBody>
          <a:bodyPr/>
          <a:lstStyle/>
          <a:p>
            <a:endParaRPr lang="en-US" sz="1200"/>
          </a:p>
        </p:txBody>
      </p:sp>
      <p:sp>
        <p:nvSpPr>
          <p:cNvPr id="3" name="Freeform 3"/>
          <p:cNvSpPr/>
          <p:nvPr/>
        </p:nvSpPr>
        <p:spPr>
          <a:xfrm>
            <a:off x="0" y="0"/>
            <a:ext cx="4572000" cy="6858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4"/>
            <a:stretch>
              <a:fillRect/>
            </a:stretch>
          </a:blipFill>
        </p:spPr>
        <p:txBody>
          <a:bodyPr/>
          <a:lstStyle/>
          <a:p>
            <a:endParaRPr lang="en-US" sz="1200"/>
          </a:p>
        </p:txBody>
      </p:sp>
      <p:sp>
        <p:nvSpPr>
          <p:cNvPr id="4" name="TextBox 4"/>
          <p:cNvSpPr txBox="1"/>
          <p:nvPr/>
        </p:nvSpPr>
        <p:spPr>
          <a:xfrm>
            <a:off x="5526204" y="2757791"/>
            <a:ext cx="4478519" cy="671209"/>
          </a:xfrm>
          <a:prstGeom prst="rect">
            <a:avLst/>
          </a:prstGeom>
        </p:spPr>
        <p:txBody>
          <a:bodyPr lIns="0" tIns="0" rIns="0" bIns="0" rtlCol="0" anchor="t">
            <a:spAutoFit/>
          </a:bodyPr>
          <a:lstStyle/>
          <a:p>
            <a:pPr>
              <a:lnSpc>
                <a:spcPts val="5740"/>
              </a:lnSpc>
            </a:pPr>
            <a:r>
              <a:rPr lang="en-US" sz="4100" dirty="0">
                <a:solidFill>
                  <a:srgbClr val="BA0C2F"/>
                </a:solidFill>
                <a:latin typeface="Oswald Medium"/>
              </a:rPr>
              <a:t>Ashley Williams</a:t>
            </a:r>
          </a:p>
        </p:txBody>
      </p:sp>
      <p:sp>
        <p:nvSpPr>
          <p:cNvPr id="5" name="TextBox 5"/>
          <p:cNvSpPr txBox="1"/>
          <p:nvPr/>
        </p:nvSpPr>
        <p:spPr>
          <a:xfrm>
            <a:off x="5526204" y="3641839"/>
            <a:ext cx="4154557" cy="571375"/>
          </a:xfrm>
          <a:prstGeom prst="rect">
            <a:avLst/>
          </a:prstGeom>
        </p:spPr>
        <p:txBody>
          <a:bodyPr lIns="0" tIns="0" rIns="0" bIns="0" rtlCol="0" anchor="t">
            <a:spAutoFit/>
          </a:bodyPr>
          <a:lstStyle/>
          <a:p>
            <a:pPr>
              <a:lnSpc>
                <a:spcPts val="2309"/>
              </a:lnSpc>
            </a:pPr>
            <a:r>
              <a:rPr lang="en-US" sz="1649" dirty="0">
                <a:solidFill>
                  <a:srgbClr val="000000"/>
                </a:solidFill>
                <a:latin typeface="Merriweather Bold"/>
              </a:rPr>
              <a:t>Web Developer</a:t>
            </a:r>
          </a:p>
          <a:p>
            <a:pPr>
              <a:lnSpc>
                <a:spcPts val="2309"/>
              </a:lnSpc>
            </a:pPr>
            <a:r>
              <a:rPr lang="en-US" sz="1649" dirty="0">
                <a:solidFill>
                  <a:srgbClr val="000000"/>
                </a:solidFill>
                <a:latin typeface="Merriweather"/>
              </a:rPr>
              <a:t>Office of Information Technology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AAE3B-A13A-FC87-D36F-3FE46657CFE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A09E052-7498-5AE5-08FD-B8FD0552D07F}"/>
              </a:ext>
            </a:extLst>
          </p:cNvPr>
          <p:cNvSpPr/>
          <p:nvPr/>
        </p:nvSpPr>
        <p:spPr>
          <a:xfrm>
            <a:off x="2272585" y="1723559"/>
            <a:ext cx="7646829" cy="4097179"/>
          </a:xfrm>
          <a:custGeom>
            <a:avLst/>
            <a:gdLst/>
            <a:ahLst/>
            <a:cxnLst/>
            <a:rect l="l" t="t" r="r" b="b"/>
            <a:pathLst>
              <a:path w="17240081" h="6145769">
                <a:moveTo>
                  <a:pt x="0" y="0"/>
                </a:moveTo>
                <a:lnTo>
                  <a:pt x="17240080" y="0"/>
                </a:lnTo>
                <a:lnTo>
                  <a:pt x="17240080" y="6145770"/>
                </a:lnTo>
                <a:lnTo>
                  <a:pt x="0" y="6145770"/>
                </a:lnTo>
                <a:lnTo>
                  <a:pt x="0" y="0"/>
                </a:lnTo>
                <a:close/>
              </a:path>
            </a:pathLst>
          </a:custGeom>
          <a:blipFill>
            <a:blip r:embed="rId2"/>
            <a:stretch>
              <a:fillRect l="-1" r="-50303"/>
            </a:stretch>
          </a:blipFill>
        </p:spPr>
        <p:txBody>
          <a:bodyPr/>
          <a:lstStyle/>
          <a:p>
            <a:endParaRPr lang="en-US" sz="1200"/>
          </a:p>
        </p:txBody>
      </p:sp>
      <p:sp>
        <p:nvSpPr>
          <p:cNvPr id="3" name="Freeform 3">
            <a:extLst>
              <a:ext uri="{FF2B5EF4-FFF2-40B4-BE49-F238E27FC236}">
                <a16:creationId xmlns:a16="http://schemas.microsoft.com/office/drawing/2014/main" id="{0B7C0763-3EC3-68F9-6C0F-10CDA8BCBB86}"/>
              </a:ext>
            </a:extLst>
          </p:cNvPr>
          <p:cNvSpPr/>
          <p:nvPr/>
        </p:nvSpPr>
        <p:spPr>
          <a:xfrm>
            <a:off x="2801707" y="1037261"/>
            <a:ext cx="525459" cy="525459"/>
          </a:xfrm>
          <a:custGeom>
            <a:avLst/>
            <a:gdLst/>
            <a:ahLst/>
            <a:cxnLst/>
            <a:rect l="l" t="t" r="r" b="b"/>
            <a:pathLst>
              <a:path w="788188" h="788188">
                <a:moveTo>
                  <a:pt x="0" y="0"/>
                </a:moveTo>
                <a:lnTo>
                  <a:pt x="788188" y="0"/>
                </a:lnTo>
                <a:lnTo>
                  <a:pt x="788188" y="788188"/>
                </a:lnTo>
                <a:lnTo>
                  <a:pt x="0" y="788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a:extLst>
              <a:ext uri="{FF2B5EF4-FFF2-40B4-BE49-F238E27FC236}">
                <a16:creationId xmlns:a16="http://schemas.microsoft.com/office/drawing/2014/main" id="{62DE1EA4-0087-AC9E-A76B-08BBDDE03B36}"/>
              </a:ext>
            </a:extLst>
          </p:cNvPr>
          <p:cNvSpPr/>
          <p:nvPr/>
        </p:nvSpPr>
        <p:spPr>
          <a:xfrm>
            <a:off x="6519572" y="1037261"/>
            <a:ext cx="525459" cy="525459"/>
          </a:xfrm>
          <a:custGeom>
            <a:avLst/>
            <a:gdLst/>
            <a:ahLst/>
            <a:cxnLst/>
            <a:rect l="l" t="t" r="r" b="b"/>
            <a:pathLst>
              <a:path w="788188" h="788188">
                <a:moveTo>
                  <a:pt x="0" y="0"/>
                </a:moveTo>
                <a:lnTo>
                  <a:pt x="788188" y="0"/>
                </a:lnTo>
                <a:lnTo>
                  <a:pt x="788188" y="788188"/>
                </a:lnTo>
                <a:lnTo>
                  <a:pt x="0" y="78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5" name="TextBox 5">
            <a:extLst>
              <a:ext uri="{FF2B5EF4-FFF2-40B4-BE49-F238E27FC236}">
                <a16:creationId xmlns:a16="http://schemas.microsoft.com/office/drawing/2014/main" id="{D182B20D-EE1B-B79F-E57A-1781B44B0F71}"/>
              </a:ext>
            </a:extLst>
          </p:cNvPr>
          <p:cNvSpPr txBox="1"/>
          <p:nvPr/>
        </p:nvSpPr>
        <p:spPr>
          <a:xfrm>
            <a:off x="3428771" y="1058691"/>
            <a:ext cx="2202907" cy="487313"/>
          </a:xfrm>
          <a:prstGeom prst="rect">
            <a:avLst/>
          </a:prstGeom>
        </p:spPr>
        <p:txBody>
          <a:bodyPr wrap="square" lIns="0" tIns="0" rIns="0" bIns="0" rtlCol="0" anchor="t">
            <a:spAutoFit/>
          </a:bodyPr>
          <a:lstStyle/>
          <a:p>
            <a:pPr algn="ctr">
              <a:lnSpc>
                <a:spcPts val="3840"/>
              </a:lnSpc>
              <a:spcBef>
                <a:spcPct val="0"/>
              </a:spcBef>
            </a:pPr>
            <a:r>
              <a:rPr lang="en-US" sz="3200" dirty="0">
                <a:solidFill>
                  <a:srgbClr val="004E60"/>
                </a:solidFill>
                <a:latin typeface="Oswald Medium"/>
              </a:rPr>
              <a:t>High Contrast</a:t>
            </a:r>
          </a:p>
        </p:txBody>
      </p:sp>
      <p:sp>
        <p:nvSpPr>
          <p:cNvPr id="6" name="TextBox 6">
            <a:extLst>
              <a:ext uri="{FF2B5EF4-FFF2-40B4-BE49-F238E27FC236}">
                <a16:creationId xmlns:a16="http://schemas.microsoft.com/office/drawing/2014/main" id="{CE8A0E10-89D5-B26E-963A-020486F92F4F}"/>
              </a:ext>
            </a:extLst>
          </p:cNvPr>
          <p:cNvSpPr txBox="1"/>
          <p:nvPr/>
        </p:nvSpPr>
        <p:spPr>
          <a:xfrm>
            <a:off x="7199470" y="1058691"/>
            <a:ext cx="2140609" cy="487313"/>
          </a:xfrm>
          <a:prstGeom prst="rect">
            <a:avLst/>
          </a:prstGeom>
        </p:spPr>
        <p:txBody>
          <a:bodyPr wrap="square" lIns="0" tIns="0" rIns="0" bIns="0" rtlCol="0" anchor="t">
            <a:spAutoFit/>
          </a:bodyPr>
          <a:lstStyle/>
          <a:p>
            <a:pPr algn="ctr">
              <a:lnSpc>
                <a:spcPts val="3840"/>
              </a:lnSpc>
              <a:spcBef>
                <a:spcPct val="0"/>
              </a:spcBef>
            </a:pPr>
            <a:r>
              <a:rPr lang="en-US" sz="3200" dirty="0">
                <a:solidFill>
                  <a:srgbClr val="BA0C2F"/>
                </a:solidFill>
                <a:latin typeface="Oswald Medium"/>
              </a:rPr>
              <a:t>Low Contrast</a:t>
            </a:r>
          </a:p>
        </p:txBody>
      </p:sp>
    </p:spTree>
    <p:extLst>
      <p:ext uri="{BB962C8B-B14F-4D97-AF65-F5344CB8AC3E}">
        <p14:creationId xmlns:p14="http://schemas.microsoft.com/office/powerpoint/2010/main" val="3830288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685800"/>
            <a:ext cx="9779000" cy="628377"/>
          </a:xfrm>
          <a:prstGeom prst="rect">
            <a:avLst/>
          </a:prstGeom>
        </p:spPr>
        <p:txBody>
          <a:bodyPr wrap="square" lIns="0" tIns="0" rIns="0" bIns="0" rtlCol="0" anchor="t">
            <a:spAutoFit/>
          </a:bodyPr>
          <a:lstStyle/>
          <a:p>
            <a:pPr>
              <a:lnSpc>
                <a:spcPts val="4920"/>
              </a:lnSpc>
            </a:pPr>
            <a:r>
              <a:rPr lang="en-US" sz="4100" dirty="0">
                <a:solidFill>
                  <a:srgbClr val="BA0C2F"/>
                </a:solidFill>
                <a:latin typeface="Oswald Medium"/>
              </a:rPr>
              <a:t>Link text should be descriptive</a:t>
            </a:r>
          </a:p>
        </p:txBody>
      </p:sp>
      <p:sp>
        <p:nvSpPr>
          <p:cNvPr id="3" name="TextBox 3"/>
          <p:cNvSpPr txBox="1"/>
          <p:nvPr/>
        </p:nvSpPr>
        <p:spPr>
          <a:xfrm>
            <a:off x="685800" y="1626148"/>
            <a:ext cx="10715935" cy="1559338"/>
          </a:xfrm>
          <a:prstGeom prst="rect">
            <a:avLst/>
          </a:prstGeom>
        </p:spPr>
        <p:txBody>
          <a:bodyPr lIns="0" tIns="0" rIns="0" bIns="0" rtlCol="0" anchor="t">
            <a:spAutoFit/>
          </a:bodyPr>
          <a:lstStyle/>
          <a:p>
            <a:pPr marL="441899" lvl="1" indent="-220950">
              <a:lnSpc>
                <a:spcPts val="3070"/>
              </a:lnSpc>
              <a:buFont typeface="Arial"/>
              <a:buChar char="•"/>
            </a:pPr>
            <a:r>
              <a:rPr lang="en-US" sz="2047" dirty="0">
                <a:solidFill>
                  <a:srgbClr val="000000"/>
                </a:solidFill>
                <a:latin typeface="Merriweather"/>
              </a:rPr>
              <a:t>Make link text concise, but descriptive. </a:t>
            </a:r>
          </a:p>
          <a:p>
            <a:pPr marL="441899" lvl="1" indent="-220950">
              <a:lnSpc>
                <a:spcPts val="3070"/>
              </a:lnSpc>
              <a:buFont typeface="Arial"/>
              <a:buChar char="•"/>
            </a:pPr>
            <a:r>
              <a:rPr lang="en-US" sz="2047" dirty="0">
                <a:solidFill>
                  <a:srgbClr val="000000"/>
                </a:solidFill>
                <a:latin typeface="Merriweather"/>
              </a:rPr>
              <a:t>Link text should convey the destination </a:t>
            </a:r>
            <a:r>
              <a:rPr lang="en-US" sz="2047" dirty="0">
                <a:solidFill>
                  <a:srgbClr val="000000"/>
                </a:solidFill>
                <a:latin typeface="Merriweather Bold"/>
              </a:rPr>
              <a:t>even out of context</a:t>
            </a:r>
            <a:r>
              <a:rPr lang="en-US" sz="2047" dirty="0">
                <a:solidFill>
                  <a:srgbClr val="000000"/>
                </a:solidFill>
                <a:latin typeface="Merriweather"/>
              </a:rPr>
              <a:t>. </a:t>
            </a:r>
          </a:p>
          <a:p>
            <a:pPr marL="441899" lvl="1" indent="-220950">
              <a:lnSpc>
                <a:spcPts val="3070"/>
              </a:lnSpc>
              <a:buFont typeface="Arial"/>
              <a:buChar char="•"/>
            </a:pPr>
            <a:r>
              <a:rPr lang="en-US" sz="2047" dirty="0">
                <a:solidFill>
                  <a:srgbClr val="000000"/>
                </a:solidFill>
                <a:latin typeface="Merriweather"/>
              </a:rPr>
              <a:t>Ask yourself: If you read the link text out of context, does it tell you where you're going?</a:t>
            </a:r>
          </a:p>
        </p:txBody>
      </p:sp>
      <p:sp>
        <p:nvSpPr>
          <p:cNvPr id="4" name="TextBox 4"/>
          <p:cNvSpPr txBox="1"/>
          <p:nvPr/>
        </p:nvSpPr>
        <p:spPr>
          <a:xfrm>
            <a:off x="685800" y="3672514"/>
            <a:ext cx="3022600" cy="2512098"/>
          </a:xfrm>
          <a:prstGeom prst="rect">
            <a:avLst/>
          </a:prstGeom>
        </p:spPr>
        <p:txBody>
          <a:bodyPr wrap="square" lIns="0" tIns="0" rIns="0" bIns="0" rtlCol="0" anchor="t">
            <a:spAutoFit/>
          </a:bodyPr>
          <a:lstStyle/>
          <a:p>
            <a:pPr>
              <a:lnSpc>
                <a:spcPts val="4280"/>
              </a:lnSpc>
              <a:spcBef>
                <a:spcPct val="0"/>
              </a:spcBef>
            </a:pPr>
            <a:r>
              <a:rPr lang="en-US" sz="3567" dirty="0">
                <a:solidFill>
                  <a:srgbClr val="BA0C2F"/>
                </a:solidFill>
                <a:latin typeface="Oswald Medium"/>
              </a:rPr>
              <a:t>DON’T do this:</a:t>
            </a:r>
          </a:p>
          <a:p>
            <a:pPr>
              <a:lnSpc>
                <a:spcPts val="3283"/>
              </a:lnSpc>
              <a:spcBef>
                <a:spcPct val="0"/>
              </a:spcBef>
            </a:pPr>
            <a:endParaRPr lang="en-US" sz="3567" dirty="0">
              <a:solidFill>
                <a:srgbClr val="BA0C2F"/>
              </a:solidFill>
              <a:latin typeface="Oswald Medium"/>
            </a:endParaRPr>
          </a:p>
          <a:p>
            <a:pPr marL="590704" lvl="1" indent="-295352">
              <a:lnSpc>
                <a:spcPts val="4104"/>
              </a:lnSpc>
              <a:buFont typeface="Arial"/>
              <a:buChar char="•"/>
            </a:pPr>
            <a:r>
              <a:rPr lang="en-US" sz="2735" u="sng" dirty="0">
                <a:solidFill>
                  <a:srgbClr val="004AAD"/>
                </a:solidFill>
                <a:latin typeface="Merriweather"/>
              </a:rPr>
              <a:t>Click here</a:t>
            </a:r>
          </a:p>
          <a:p>
            <a:pPr marL="590704" lvl="1" indent="-295352">
              <a:lnSpc>
                <a:spcPts val="4104"/>
              </a:lnSpc>
              <a:buFont typeface="Arial"/>
              <a:buChar char="•"/>
            </a:pPr>
            <a:r>
              <a:rPr lang="en-US" sz="2735" u="sng" dirty="0">
                <a:solidFill>
                  <a:srgbClr val="004AAD"/>
                </a:solidFill>
                <a:latin typeface="Merriweather"/>
              </a:rPr>
              <a:t>Learn more</a:t>
            </a:r>
          </a:p>
          <a:p>
            <a:pPr marL="590704" lvl="1" indent="-295352">
              <a:lnSpc>
                <a:spcPts val="4104"/>
              </a:lnSpc>
              <a:buFont typeface="Arial"/>
              <a:buChar char="•"/>
            </a:pPr>
            <a:r>
              <a:rPr lang="en-US" sz="2735" u="sng" dirty="0">
                <a:solidFill>
                  <a:srgbClr val="004AAD"/>
                </a:solidFill>
                <a:latin typeface="Merriweather"/>
              </a:rPr>
              <a:t>Here</a:t>
            </a:r>
          </a:p>
        </p:txBody>
      </p:sp>
      <p:sp>
        <p:nvSpPr>
          <p:cNvPr id="5" name="TextBox 5"/>
          <p:cNvSpPr txBox="1"/>
          <p:nvPr/>
        </p:nvSpPr>
        <p:spPr>
          <a:xfrm>
            <a:off x="4837119" y="3672514"/>
            <a:ext cx="6359720" cy="2512098"/>
          </a:xfrm>
          <a:prstGeom prst="rect">
            <a:avLst/>
          </a:prstGeom>
        </p:spPr>
        <p:txBody>
          <a:bodyPr lIns="0" tIns="0" rIns="0" bIns="0" rtlCol="0" anchor="t">
            <a:spAutoFit/>
          </a:bodyPr>
          <a:lstStyle/>
          <a:p>
            <a:pPr>
              <a:lnSpc>
                <a:spcPts val="4280"/>
              </a:lnSpc>
              <a:spcBef>
                <a:spcPct val="0"/>
              </a:spcBef>
            </a:pPr>
            <a:r>
              <a:rPr lang="en-US" sz="3567" dirty="0">
                <a:solidFill>
                  <a:srgbClr val="004E60"/>
                </a:solidFill>
                <a:latin typeface="Oswald Medium"/>
              </a:rPr>
              <a:t>Instead, DO this:</a:t>
            </a:r>
          </a:p>
          <a:p>
            <a:pPr>
              <a:lnSpc>
                <a:spcPts val="3283"/>
              </a:lnSpc>
              <a:spcBef>
                <a:spcPct val="0"/>
              </a:spcBef>
            </a:pPr>
            <a:endParaRPr lang="en-US" sz="3567" dirty="0">
              <a:solidFill>
                <a:srgbClr val="004E60"/>
              </a:solidFill>
              <a:latin typeface="Oswald Medium"/>
            </a:endParaRPr>
          </a:p>
          <a:p>
            <a:pPr marL="590704" lvl="1" indent="-295352">
              <a:lnSpc>
                <a:spcPts val="4104"/>
              </a:lnSpc>
              <a:buFont typeface="Arial"/>
              <a:buChar char="•"/>
            </a:pPr>
            <a:r>
              <a:rPr lang="en-US" sz="2735" u="sng" dirty="0">
                <a:solidFill>
                  <a:srgbClr val="004AAD"/>
                </a:solidFill>
                <a:latin typeface="Merriweather"/>
                <a:hlinkClick r:id="rId3" tooltip="https://extension.uga.edu/"/>
              </a:rPr>
              <a:t>Register for our lunch and learn</a:t>
            </a:r>
          </a:p>
          <a:p>
            <a:pPr marL="590704" lvl="1" indent="-295352">
              <a:lnSpc>
                <a:spcPts val="4104"/>
              </a:lnSpc>
              <a:buFont typeface="Arial"/>
              <a:buChar char="•"/>
            </a:pPr>
            <a:r>
              <a:rPr lang="en-US" sz="2735" u="sng" dirty="0">
                <a:solidFill>
                  <a:srgbClr val="004AAD"/>
                </a:solidFill>
                <a:latin typeface="Merriweather"/>
                <a:hlinkClick r:id="rId3" tooltip="https://extension.uga.edu/"/>
              </a:rPr>
              <a:t>Sign-up for the newsletter</a:t>
            </a:r>
          </a:p>
          <a:p>
            <a:pPr marL="590704" lvl="1" indent="-295352">
              <a:lnSpc>
                <a:spcPts val="4104"/>
              </a:lnSpc>
              <a:buFont typeface="Arial"/>
              <a:buChar char="•"/>
            </a:pPr>
            <a:r>
              <a:rPr lang="en-US" sz="2735" u="sng" dirty="0">
                <a:solidFill>
                  <a:srgbClr val="004AAD"/>
                </a:solidFill>
                <a:latin typeface="Merriweather"/>
                <a:hlinkClick r:id="rId4" tooltip="https://extension.uga.edu/publications/detail.html?number=C943"/>
              </a:rPr>
              <a:t>Vegetable Garden Calendar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n email draft with an image of text embedded into the body, as well as light green text, and link text that says click here.">
            <a:extLst>
              <a:ext uri="{FF2B5EF4-FFF2-40B4-BE49-F238E27FC236}">
                <a16:creationId xmlns:a16="http://schemas.microsoft.com/office/drawing/2014/main" id="{984B2749-9726-7F13-F4AA-852206AB187B}"/>
              </a:ext>
            </a:extLst>
          </p:cNvPr>
          <p:cNvPicPr>
            <a:picLocks noChangeAspect="1"/>
          </p:cNvPicPr>
          <p:nvPr/>
        </p:nvPicPr>
        <p:blipFill>
          <a:blip r:embed="rId2"/>
          <a:srcRect l="-1" t="32593" r="45833" b="5797"/>
          <a:stretch/>
        </p:blipFill>
        <p:spPr>
          <a:xfrm>
            <a:off x="591015" y="-3628246"/>
            <a:ext cx="5070088" cy="6629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screenshot of a email&#10;&#10;AI-generated content may be incorrect.">
            <a:extLst>
              <a:ext uri="{FF2B5EF4-FFF2-40B4-BE49-F238E27FC236}">
                <a16:creationId xmlns:a16="http://schemas.microsoft.com/office/drawing/2014/main" id="{22ACD3F7-34B3-75D3-793B-D5CA5C2FA623}"/>
              </a:ext>
            </a:extLst>
          </p:cNvPr>
          <p:cNvPicPr>
            <a:picLocks noChangeAspect="1"/>
          </p:cNvPicPr>
          <p:nvPr/>
        </p:nvPicPr>
        <p:blipFill>
          <a:blip r:embed="rId3"/>
          <a:srcRect t="30732" r="50999" b="8293"/>
          <a:stretch/>
        </p:blipFill>
        <p:spPr>
          <a:xfrm>
            <a:off x="6056707" y="-5220440"/>
            <a:ext cx="5551714" cy="8221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4" name="Straight Arrow Connector 3">
            <a:extLst>
              <a:ext uri="{FF2B5EF4-FFF2-40B4-BE49-F238E27FC236}">
                <a16:creationId xmlns:a16="http://schemas.microsoft.com/office/drawing/2014/main" id="{2C2E43F1-422E-E4CC-BEC7-77A4671AAC90}"/>
              </a:ext>
            </a:extLst>
          </p:cNvPr>
          <p:cNvCxnSpPr>
            <a:cxnSpLocks/>
          </p:cNvCxnSpPr>
          <p:nvPr/>
        </p:nvCxnSpPr>
        <p:spPr>
          <a:xfrm flipV="1">
            <a:off x="1739590" y="2921620"/>
            <a:ext cx="0" cy="1416204"/>
          </a:xfrm>
          <a:prstGeom prst="straightConnector1">
            <a:avLst/>
          </a:prstGeom>
          <a:ln w="1143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191CE26-6E34-967A-9B89-F15FDAAB437D}"/>
              </a:ext>
            </a:extLst>
          </p:cNvPr>
          <p:cNvSpPr txBox="1"/>
          <p:nvPr/>
        </p:nvSpPr>
        <p:spPr>
          <a:xfrm>
            <a:off x="69540" y="4497401"/>
            <a:ext cx="3340100" cy="369332"/>
          </a:xfrm>
          <a:prstGeom prst="rect">
            <a:avLst/>
          </a:prstGeom>
          <a:noFill/>
        </p:spPr>
        <p:txBody>
          <a:bodyPr wrap="square">
            <a:spAutoFit/>
          </a:bodyPr>
          <a:lstStyle/>
          <a:p>
            <a:pPr algn="ctr"/>
            <a:r>
              <a:rPr lang="en-US" sz="1800" b="1" dirty="0">
                <a:solidFill>
                  <a:srgbClr val="C00000"/>
                </a:solidFill>
                <a:latin typeface="Merriweather"/>
              </a:rPr>
              <a:t>Bad example!</a:t>
            </a:r>
            <a:endParaRPr lang="en-US" b="1" dirty="0">
              <a:solidFill>
                <a:srgbClr val="C00000"/>
              </a:solidFill>
            </a:endParaRPr>
          </a:p>
        </p:txBody>
      </p:sp>
      <p:cxnSp>
        <p:nvCxnSpPr>
          <p:cNvPr id="8" name="Straight Arrow Connector 7">
            <a:extLst>
              <a:ext uri="{FF2B5EF4-FFF2-40B4-BE49-F238E27FC236}">
                <a16:creationId xmlns:a16="http://schemas.microsoft.com/office/drawing/2014/main" id="{A819FE80-B1B0-ECFC-F78E-B8E48A74DD48}"/>
              </a:ext>
            </a:extLst>
          </p:cNvPr>
          <p:cNvCxnSpPr>
            <a:cxnSpLocks/>
          </p:cNvCxnSpPr>
          <p:nvPr/>
        </p:nvCxnSpPr>
        <p:spPr>
          <a:xfrm flipV="1">
            <a:off x="8474152" y="2921620"/>
            <a:ext cx="0" cy="1416204"/>
          </a:xfrm>
          <a:prstGeom prst="straightConnector1">
            <a:avLst/>
          </a:prstGeom>
          <a:ln w="11430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D785E002-D77C-4002-5694-55F2C867D19A}"/>
              </a:ext>
            </a:extLst>
          </p:cNvPr>
          <p:cNvSpPr txBox="1"/>
          <p:nvPr/>
        </p:nvSpPr>
        <p:spPr>
          <a:xfrm>
            <a:off x="6804102" y="4497401"/>
            <a:ext cx="3340100" cy="369332"/>
          </a:xfrm>
          <a:prstGeom prst="rect">
            <a:avLst/>
          </a:prstGeom>
          <a:noFill/>
        </p:spPr>
        <p:txBody>
          <a:bodyPr wrap="square">
            <a:spAutoFit/>
          </a:bodyPr>
          <a:lstStyle/>
          <a:p>
            <a:pPr algn="ctr"/>
            <a:r>
              <a:rPr lang="en-US" sz="1800" b="1" dirty="0">
                <a:latin typeface="Merriweather"/>
              </a:rPr>
              <a:t>Good example!</a:t>
            </a:r>
            <a:endParaRPr lang="en-US" b="1" dirty="0"/>
          </a:p>
        </p:txBody>
      </p:sp>
    </p:spTree>
    <p:extLst>
      <p:ext uri="{BB962C8B-B14F-4D97-AF65-F5344CB8AC3E}">
        <p14:creationId xmlns:p14="http://schemas.microsoft.com/office/powerpoint/2010/main" val="1848139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FC2B5-CF6C-D0B7-CD12-D7FFE20A3748}"/>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1DD4D884-5000-198E-D202-4AD69255BBF3}"/>
              </a:ext>
            </a:extLst>
          </p:cNvPr>
          <p:cNvSpPr txBox="1"/>
          <p:nvPr/>
        </p:nvSpPr>
        <p:spPr>
          <a:xfrm>
            <a:off x="1326123" y="1254592"/>
            <a:ext cx="9539754" cy="4067717"/>
          </a:xfrm>
          <a:prstGeom prst="rect">
            <a:avLst/>
          </a:prstGeom>
        </p:spPr>
        <p:txBody>
          <a:bodyPr wrap="square" lIns="0" tIns="0" rIns="0" bIns="0" rtlCol="0" anchor="t">
            <a:spAutoFit/>
          </a:bodyPr>
          <a:lstStyle/>
          <a:p>
            <a:pPr>
              <a:lnSpc>
                <a:spcPct val="150000"/>
              </a:lnSpc>
            </a:pPr>
            <a:r>
              <a:rPr lang="en-US" sz="3600" b="1" dirty="0">
                <a:latin typeface="Merriweather" panose="02000000000000000000" pitchFamily="2" charset="77"/>
                <a:cs typeface="Merriweather" panose="02000000000000000000" pitchFamily="2" charset="77"/>
              </a:rPr>
              <a:t>What else do these concepts apply to?</a:t>
            </a:r>
          </a:p>
          <a:p>
            <a:pPr marL="571500" indent="-571500">
              <a:lnSpc>
                <a:spcPct val="150000"/>
              </a:lnSpc>
              <a:buFont typeface="Arial" panose="020B0604020202020204" pitchFamily="34" charset="0"/>
              <a:buChar char="•"/>
            </a:pPr>
            <a:r>
              <a:rPr lang="en-US" sz="3600" dirty="0">
                <a:solidFill>
                  <a:srgbClr val="000000"/>
                </a:solidFill>
                <a:latin typeface="Merriweather" panose="02000000000000000000" pitchFamily="2" charset="77"/>
                <a:cs typeface="Merriweather" panose="02000000000000000000" pitchFamily="2" charset="77"/>
              </a:rPr>
              <a:t>Websites</a:t>
            </a:r>
          </a:p>
          <a:p>
            <a:pPr marL="571500" indent="-571500">
              <a:lnSpc>
                <a:spcPct val="150000"/>
              </a:lnSpc>
              <a:buFont typeface="Arial" panose="020B0604020202020204" pitchFamily="34" charset="0"/>
              <a:buChar char="•"/>
            </a:pPr>
            <a:r>
              <a:rPr lang="en-US" sz="3600" dirty="0">
                <a:solidFill>
                  <a:srgbClr val="000000"/>
                </a:solidFill>
                <a:latin typeface="Merriweather" panose="02000000000000000000" pitchFamily="2" charset="77"/>
                <a:cs typeface="Merriweather" panose="02000000000000000000" pitchFamily="2" charset="77"/>
              </a:rPr>
              <a:t>Social media</a:t>
            </a:r>
          </a:p>
          <a:p>
            <a:pPr marL="571500" indent="-571500">
              <a:lnSpc>
                <a:spcPct val="150000"/>
              </a:lnSpc>
              <a:buFont typeface="Arial" panose="020B0604020202020204" pitchFamily="34" charset="0"/>
              <a:buChar char="•"/>
            </a:pPr>
            <a:r>
              <a:rPr lang="en-US" sz="3600" dirty="0">
                <a:solidFill>
                  <a:srgbClr val="000000"/>
                </a:solidFill>
                <a:latin typeface="Merriweather" panose="02000000000000000000" pitchFamily="2" charset="77"/>
                <a:cs typeface="Merriweather" panose="02000000000000000000" pitchFamily="2" charset="77"/>
              </a:rPr>
              <a:t>Emails and email newsletters</a:t>
            </a:r>
          </a:p>
          <a:p>
            <a:pPr marL="571500" indent="-571500">
              <a:lnSpc>
                <a:spcPct val="150000"/>
              </a:lnSpc>
              <a:buFont typeface="Arial" panose="020B0604020202020204" pitchFamily="34" charset="0"/>
              <a:buChar char="•"/>
            </a:pPr>
            <a:r>
              <a:rPr lang="en-US" sz="3600" dirty="0">
                <a:solidFill>
                  <a:srgbClr val="000000"/>
                </a:solidFill>
                <a:latin typeface="Merriweather" panose="02000000000000000000" pitchFamily="2" charset="77"/>
                <a:cs typeface="Merriweather" panose="02000000000000000000" pitchFamily="2" charset="77"/>
              </a:rPr>
              <a:t>Digital documents</a:t>
            </a:r>
          </a:p>
        </p:txBody>
      </p:sp>
    </p:spTree>
    <p:extLst>
      <p:ext uri="{BB962C8B-B14F-4D97-AF65-F5344CB8AC3E}">
        <p14:creationId xmlns:p14="http://schemas.microsoft.com/office/powerpoint/2010/main" val="2763895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79FCE-1854-4098-FAF7-07EA261A6ED0}"/>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50AB6DE-6E6E-12A9-EF95-630987E028D4}"/>
              </a:ext>
            </a:extLst>
          </p:cNvPr>
          <p:cNvSpPr txBox="1"/>
          <p:nvPr/>
        </p:nvSpPr>
        <p:spPr>
          <a:xfrm>
            <a:off x="1206240" y="1736730"/>
            <a:ext cx="9779519" cy="1938992"/>
          </a:xfrm>
          <a:prstGeom prst="rect">
            <a:avLst/>
          </a:prstGeom>
        </p:spPr>
        <p:txBody>
          <a:bodyPr wrap="square" lIns="0" tIns="0" rIns="0" bIns="0" rtlCol="0" anchor="t">
            <a:spAutoFit/>
          </a:bodyPr>
          <a:lstStyle/>
          <a:p>
            <a:pPr algn="ctr">
              <a:lnSpc>
                <a:spcPct val="150000"/>
              </a:lnSpc>
            </a:pPr>
            <a:r>
              <a:rPr lang="en-US" sz="3600" b="1" dirty="0">
                <a:latin typeface="Merriweather" panose="02000000000000000000" pitchFamily="2" charset="77"/>
                <a:cs typeface="Merriweather" panose="02000000000000000000" pitchFamily="2" charset="77"/>
              </a:rPr>
              <a:t>Scenario #2: </a:t>
            </a:r>
          </a:p>
          <a:p>
            <a:pPr algn="ctr"/>
            <a:r>
              <a:rPr lang="en-US" sz="3600" dirty="0">
                <a:latin typeface="Merriweather" panose="02000000000000000000" pitchFamily="2" charset="77"/>
                <a:cs typeface="Merriweather" panose="02000000000000000000" pitchFamily="2" charset="77"/>
              </a:rPr>
              <a:t>You’re posting an article, along with a supporting video, to your program’s blog.</a:t>
            </a:r>
            <a:endParaRPr lang="en-US" sz="3600" dirty="0">
              <a:solidFill>
                <a:srgbClr val="000000"/>
              </a:solidFill>
              <a:latin typeface="Merriweather" panose="02000000000000000000" pitchFamily="2" charset="77"/>
              <a:cs typeface="Merriweather" panose="02000000000000000000" pitchFamily="2" charset="77"/>
            </a:endParaRPr>
          </a:p>
        </p:txBody>
      </p:sp>
      <p:pic>
        <p:nvPicPr>
          <p:cNvPr id="4" name="Graphic 3" descr="Vlog with solid fill">
            <a:extLst>
              <a:ext uri="{FF2B5EF4-FFF2-40B4-BE49-F238E27FC236}">
                <a16:creationId xmlns:a16="http://schemas.microsoft.com/office/drawing/2014/main" id="{077446B9-779F-A3A1-BDC1-E0FF24104E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6207" y="3841677"/>
            <a:ext cx="1379838" cy="1379838"/>
          </a:xfrm>
          <a:prstGeom prst="rect">
            <a:avLst/>
          </a:prstGeom>
        </p:spPr>
      </p:pic>
    </p:spTree>
    <p:extLst>
      <p:ext uri="{BB962C8B-B14F-4D97-AF65-F5344CB8AC3E}">
        <p14:creationId xmlns:p14="http://schemas.microsoft.com/office/powerpoint/2010/main" val="4093574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1163D-3709-2605-7FF0-7719E69C7838}"/>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E5B918F6-28BB-B4FD-6667-B65B6C32072F}"/>
              </a:ext>
            </a:extLst>
          </p:cNvPr>
          <p:cNvSpPr txBox="1"/>
          <p:nvPr/>
        </p:nvSpPr>
        <p:spPr>
          <a:xfrm>
            <a:off x="1326123" y="1254592"/>
            <a:ext cx="9539754" cy="3236720"/>
          </a:xfrm>
          <a:prstGeom prst="rect">
            <a:avLst/>
          </a:prstGeom>
        </p:spPr>
        <p:txBody>
          <a:bodyPr wrap="square" lIns="0" tIns="0" rIns="0" bIns="0" rtlCol="0" anchor="t">
            <a:spAutoFit/>
          </a:bodyPr>
          <a:lstStyle/>
          <a:p>
            <a:pPr>
              <a:lnSpc>
                <a:spcPct val="150000"/>
              </a:lnSpc>
            </a:pPr>
            <a:r>
              <a:rPr lang="en-US" sz="3600" b="1" dirty="0">
                <a:latin typeface="Merriweather" panose="02000000000000000000" pitchFamily="2" charset="77"/>
                <a:cs typeface="Merriweather" panose="02000000000000000000" pitchFamily="2" charset="77"/>
              </a:rPr>
              <a:t>Concepts: </a:t>
            </a:r>
          </a:p>
          <a:p>
            <a:pPr marL="571500" indent="-571500">
              <a:lnSpc>
                <a:spcPct val="150000"/>
              </a:lnSpc>
              <a:buFont typeface="Arial" panose="020B0604020202020204" pitchFamily="34" charset="0"/>
              <a:buChar char="•"/>
            </a:pPr>
            <a:r>
              <a:rPr lang="en-US" sz="3600" dirty="0">
                <a:solidFill>
                  <a:srgbClr val="000000"/>
                </a:solidFill>
                <a:latin typeface="Merriweather" panose="02000000000000000000" pitchFamily="2" charset="77"/>
                <a:cs typeface="Merriweather" panose="02000000000000000000" pitchFamily="2" charset="77"/>
              </a:rPr>
              <a:t>Videos need accurate captions</a:t>
            </a:r>
          </a:p>
          <a:p>
            <a:pPr marL="571500" indent="-571500">
              <a:lnSpc>
                <a:spcPct val="150000"/>
              </a:lnSpc>
              <a:buFont typeface="Arial" panose="020B0604020202020204" pitchFamily="34" charset="0"/>
              <a:buChar char="•"/>
            </a:pPr>
            <a:r>
              <a:rPr lang="en-US" sz="3600" dirty="0">
                <a:solidFill>
                  <a:srgbClr val="000000"/>
                </a:solidFill>
                <a:latin typeface="Merriweather" panose="02000000000000000000" pitchFamily="2" charset="77"/>
                <a:cs typeface="Merriweather" panose="02000000000000000000" pitchFamily="2" charset="77"/>
              </a:rPr>
              <a:t>Headings</a:t>
            </a:r>
          </a:p>
          <a:p>
            <a:pPr marL="571500" indent="-571500">
              <a:lnSpc>
                <a:spcPct val="150000"/>
              </a:lnSpc>
              <a:buFont typeface="Arial" panose="020B0604020202020204" pitchFamily="34" charset="0"/>
              <a:buChar char="•"/>
            </a:pPr>
            <a:r>
              <a:rPr lang="en-US" sz="3600" dirty="0">
                <a:solidFill>
                  <a:srgbClr val="000000"/>
                </a:solidFill>
                <a:latin typeface="Merriweather" panose="02000000000000000000" pitchFamily="2" charset="77"/>
                <a:cs typeface="Merriweather" panose="02000000000000000000" pitchFamily="2" charset="77"/>
              </a:rPr>
              <a:t>PDFs: do you need them?</a:t>
            </a:r>
          </a:p>
        </p:txBody>
      </p:sp>
    </p:spTree>
    <p:extLst>
      <p:ext uri="{BB962C8B-B14F-4D97-AF65-F5344CB8AC3E}">
        <p14:creationId xmlns:p14="http://schemas.microsoft.com/office/powerpoint/2010/main" val="961884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DFAA-95C6-2954-1835-C889803558BA}"/>
            </a:ext>
          </a:extLst>
        </p:cNvPr>
        <p:cNvGrpSpPr/>
        <p:nvPr/>
      </p:nvGrpSpPr>
      <p:grpSpPr>
        <a:xfrm>
          <a:off x="0" y="0"/>
          <a:ext cx="0" cy="0"/>
          <a:chOff x="0" y="0"/>
          <a:chExt cx="0" cy="0"/>
        </a:xfrm>
      </p:grpSpPr>
      <p:sp>
        <p:nvSpPr>
          <p:cNvPr id="7" name="TextBox 3">
            <a:extLst>
              <a:ext uri="{FF2B5EF4-FFF2-40B4-BE49-F238E27FC236}">
                <a16:creationId xmlns:a16="http://schemas.microsoft.com/office/drawing/2014/main" id="{C822D3EC-D2BB-8FDC-7961-8B45856B005B}"/>
              </a:ext>
            </a:extLst>
          </p:cNvPr>
          <p:cNvSpPr txBox="1"/>
          <p:nvPr/>
        </p:nvSpPr>
        <p:spPr>
          <a:xfrm>
            <a:off x="658711" y="1446218"/>
            <a:ext cx="4909751" cy="2954655"/>
          </a:xfrm>
          <a:prstGeom prst="rect">
            <a:avLst/>
          </a:prstGeom>
        </p:spPr>
        <p:txBody>
          <a:bodyPr wrap="square" lIns="0" tIns="0" rIns="0" bIns="0" rtlCol="0" anchor="t">
            <a:spAutoFit/>
          </a:bodyPr>
          <a:lstStyle/>
          <a:p>
            <a:r>
              <a:rPr lang="en-US" sz="2400" dirty="0">
                <a:solidFill>
                  <a:srgbClr val="000000"/>
                </a:solidFill>
                <a:latin typeface="Merriweather" panose="02000000000000000000" pitchFamily="2" charset="77"/>
                <a:cs typeface="Merriweather" panose="02000000000000000000" pitchFamily="2" charset="77"/>
              </a:rPr>
              <a:t>I wrote an article in Microsoft Word, saved as PDF, and embedded the PDF in the post.</a:t>
            </a:r>
          </a:p>
          <a:p>
            <a:endParaRPr lang="en-US" sz="2400" dirty="0">
              <a:solidFill>
                <a:srgbClr val="000000"/>
              </a:solidFill>
              <a:latin typeface="Merriweather" panose="02000000000000000000" pitchFamily="2" charset="77"/>
              <a:cs typeface="Merriweather" panose="02000000000000000000" pitchFamily="2" charset="77"/>
            </a:endParaRPr>
          </a:p>
          <a:p>
            <a:r>
              <a:rPr lang="en-US" sz="2400" dirty="0">
                <a:solidFill>
                  <a:srgbClr val="000000"/>
                </a:solidFill>
                <a:latin typeface="Merriweather" panose="02000000000000000000" pitchFamily="2" charset="77"/>
                <a:cs typeface="Merriweather" panose="02000000000000000000" pitchFamily="2" charset="77"/>
              </a:rPr>
              <a:t>I embedded a supporting video.</a:t>
            </a:r>
          </a:p>
          <a:p>
            <a:endParaRPr lang="en-US" sz="2400" dirty="0">
              <a:solidFill>
                <a:srgbClr val="000000"/>
              </a:solidFill>
              <a:latin typeface="Merriweather" panose="02000000000000000000" pitchFamily="2" charset="77"/>
              <a:cs typeface="Merriweather" panose="02000000000000000000" pitchFamily="2" charset="77"/>
            </a:endParaRPr>
          </a:p>
          <a:p>
            <a:r>
              <a:rPr lang="en-US" sz="2400" dirty="0">
                <a:solidFill>
                  <a:srgbClr val="000000"/>
                </a:solidFill>
                <a:latin typeface="Merriweather" panose="02000000000000000000" pitchFamily="2" charset="77"/>
                <a:cs typeface="Merriweather" panose="02000000000000000000" pitchFamily="2" charset="77"/>
              </a:rPr>
              <a:t>I separated sections with titles, but in paragraph format.</a:t>
            </a:r>
          </a:p>
        </p:txBody>
      </p:sp>
      <p:sp>
        <p:nvSpPr>
          <p:cNvPr id="11" name="TextBox 3">
            <a:extLst>
              <a:ext uri="{FF2B5EF4-FFF2-40B4-BE49-F238E27FC236}">
                <a16:creationId xmlns:a16="http://schemas.microsoft.com/office/drawing/2014/main" id="{AA81829E-18AC-21CA-8D65-50723C28A616}"/>
              </a:ext>
            </a:extLst>
          </p:cNvPr>
          <p:cNvSpPr txBox="1"/>
          <p:nvPr/>
        </p:nvSpPr>
        <p:spPr>
          <a:xfrm>
            <a:off x="658711" y="4910624"/>
            <a:ext cx="4909751" cy="369332"/>
          </a:xfrm>
          <a:prstGeom prst="rect">
            <a:avLst/>
          </a:prstGeom>
        </p:spPr>
        <p:txBody>
          <a:bodyPr wrap="square" lIns="0" tIns="0" rIns="0" bIns="0" rtlCol="0" anchor="t">
            <a:spAutoFit/>
          </a:bodyPr>
          <a:lstStyle/>
          <a:p>
            <a:r>
              <a:rPr lang="en-US" sz="2400" dirty="0">
                <a:solidFill>
                  <a:srgbClr val="C00000"/>
                </a:solidFill>
                <a:latin typeface="Merriweather" panose="02000000000000000000" pitchFamily="2" charset="77"/>
                <a:cs typeface="Merriweather" panose="02000000000000000000" pitchFamily="2" charset="77"/>
              </a:rPr>
              <a:t>There are </a:t>
            </a:r>
            <a:r>
              <a:rPr lang="en-US" sz="2400" b="1" dirty="0">
                <a:solidFill>
                  <a:srgbClr val="C00000"/>
                </a:solidFill>
                <a:latin typeface="Merriweather" panose="02000000000000000000" pitchFamily="2" charset="77"/>
                <a:cs typeface="Merriweather" panose="02000000000000000000" pitchFamily="2" charset="77"/>
              </a:rPr>
              <a:t>accessibility issues</a:t>
            </a:r>
            <a:r>
              <a:rPr lang="en-US" sz="2400" dirty="0">
                <a:solidFill>
                  <a:srgbClr val="C00000"/>
                </a:solidFill>
                <a:latin typeface="Merriweather" panose="02000000000000000000" pitchFamily="2" charset="77"/>
                <a:cs typeface="Merriweather" panose="02000000000000000000" pitchFamily="2" charset="77"/>
              </a:rPr>
              <a:t>!</a:t>
            </a:r>
          </a:p>
        </p:txBody>
      </p:sp>
      <p:pic>
        <p:nvPicPr>
          <p:cNvPr id="3" name="Picture 2" descr="A screenshot of a computer&#10;&#10;AI-generated content may be incorrect.">
            <a:extLst>
              <a:ext uri="{FF2B5EF4-FFF2-40B4-BE49-F238E27FC236}">
                <a16:creationId xmlns:a16="http://schemas.microsoft.com/office/drawing/2014/main" id="{E5DB22C0-AF7E-249D-B2C0-F37A77AB0DFE}"/>
              </a:ext>
            </a:extLst>
          </p:cNvPr>
          <p:cNvPicPr>
            <a:picLocks noChangeAspect="1"/>
          </p:cNvPicPr>
          <p:nvPr/>
        </p:nvPicPr>
        <p:blipFill>
          <a:blip r:embed="rId3"/>
          <a:srcRect l="10743" r="18065" b="26716"/>
          <a:stretch/>
        </p:blipFill>
        <p:spPr>
          <a:xfrm>
            <a:off x="6008915" y="-261258"/>
            <a:ext cx="5688280" cy="7894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7958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B03DA-11E1-B5AE-80C9-C6F9C039784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8BB4B3A-26C2-A351-1EF9-767F4E53AF1D}"/>
              </a:ext>
            </a:extLst>
          </p:cNvPr>
          <p:cNvSpPr txBox="1"/>
          <p:nvPr/>
        </p:nvSpPr>
        <p:spPr>
          <a:xfrm>
            <a:off x="685800" y="1657858"/>
            <a:ext cx="4886918" cy="4071756"/>
          </a:xfrm>
          <a:prstGeom prst="rect">
            <a:avLst/>
          </a:prstGeom>
        </p:spPr>
        <p:txBody>
          <a:bodyPr lIns="0" tIns="0" rIns="0" bIns="0" rtlCol="0" anchor="t">
            <a:spAutoFit/>
          </a:bodyPr>
          <a:lstStyle/>
          <a:p>
            <a:pPr marL="456293" lvl="1" indent="-228147">
              <a:lnSpc>
                <a:spcPts val="3170"/>
              </a:lnSpc>
              <a:buFont typeface="Arial"/>
              <a:buChar char="•"/>
            </a:pPr>
            <a:r>
              <a:rPr lang="en-US" sz="2113">
                <a:solidFill>
                  <a:srgbClr val="000000"/>
                </a:solidFill>
                <a:latin typeface="Merriweather"/>
              </a:rPr>
              <a:t>Our recommended video host, YouTube, applies auto-captions</a:t>
            </a:r>
          </a:p>
          <a:p>
            <a:pPr>
              <a:lnSpc>
                <a:spcPts val="3170"/>
              </a:lnSpc>
            </a:pPr>
            <a:endParaRPr lang="en-US" sz="2113">
              <a:solidFill>
                <a:srgbClr val="000000"/>
              </a:solidFill>
              <a:latin typeface="Merriweather"/>
            </a:endParaRPr>
          </a:p>
          <a:p>
            <a:pPr marL="456293" lvl="1" indent="-228147">
              <a:lnSpc>
                <a:spcPts val="3170"/>
              </a:lnSpc>
              <a:buFont typeface="Arial"/>
              <a:buChar char="•"/>
            </a:pPr>
            <a:r>
              <a:rPr lang="en-US" sz="2113">
                <a:solidFill>
                  <a:srgbClr val="000000"/>
                </a:solidFill>
                <a:latin typeface="Merriweather Bold"/>
              </a:rPr>
              <a:t>Review and fix any auto-generated closed captions for grammar and accuracy!</a:t>
            </a:r>
          </a:p>
          <a:p>
            <a:pPr>
              <a:lnSpc>
                <a:spcPts val="3170"/>
              </a:lnSpc>
            </a:pPr>
            <a:endParaRPr lang="en-US" sz="2113">
              <a:solidFill>
                <a:srgbClr val="000000"/>
              </a:solidFill>
              <a:latin typeface="Merriweather Bold"/>
            </a:endParaRPr>
          </a:p>
          <a:p>
            <a:pPr>
              <a:lnSpc>
                <a:spcPts val="3170"/>
              </a:lnSpc>
            </a:pPr>
            <a:r>
              <a:rPr lang="en-US" sz="2113">
                <a:solidFill>
                  <a:srgbClr val="000000"/>
                </a:solidFill>
                <a:latin typeface="Merriweather Italics"/>
              </a:rPr>
              <a:t>Guide for correcting YouTube captions: </a:t>
            </a:r>
          </a:p>
          <a:p>
            <a:pPr>
              <a:lnSpc>
                <a:spcPts val="3170"/>
              </a:lnSpc>
            </a:pPr>
            <a:r>
              <a:rPr lang="en-US" sz="2113" u="sng">
                <a:solidFill>
                  <a:srgbClr val="004AAD"/>
                </a:solidFill>
                <a:latin typeface="Merriweather Italics"/>
                <a:hlinkClick r:id="rId3" tooltip="https://oit.caes.uga.edu/captioning-youtube-videos/"/>
              </a:rPr>
              <a:t>Captioning YouTube videos</a:t>
            </a:r>
          </a:p>
          <a:p>
            <a:pPr>
              <a:lnSpc>
                <a:spcPts val="3170"/>
              </a:lnSpc>
            </a:pPr>
            <a:endParaRPr lang="en-US" sz="2113" u="sng">
              <a:solidFill>
                <a:srgbClr val="004AAD"/>
              </a:solidFill>
              <a:latin typeface="Merriweather Italics"/>
              <a:hlinkClick r:id="rId3" tooltip="https://oit.caes.uga.edu/captioning-youtube-videos/"/>
            </a:endParaRPr>
          </a:p>
        </p:txBody>
      </p:sp>
      <p:sp>
        <p:nvSpPr>
          <p:cNvPr id="3" name="Freeform 3">
            <a:extLst>
              <a:ext uri="{FF2B5EF4-FFF2-40B4-BE49-F238E27FC236}">
                <a16:creationId xmlns:a16="http://schemas.microsoft.com/office/drawing/2014/main" id="{D42E100E-62C8-F75F-3CFA-7490686C1FFF}"/>
              </a:ext>
            </a:extLst>
          </p:cNvPr>
          <p:cNvSpPr/>
          <p:nvPr/>
        </p:nvSpPr>
        <p:spPr>
          <a:xfrm>
            <a:off x="5904656" y="1715008"/>
            <a:ext cx="5786368" cy="3223007"/>
          </a:xfrm>
          <a:custGeom>
            <a:avLst/>
            <a:gdLst/>
            <a:ahLst/>
            <a:cxnLst/>
            <a:rect l="l" t="t" r="r" b="b"/>
            <a:pathLst>
              <a:path w="8679552" h="4834510">
                <a:moveTo>
                  <a:pt x="0" y="0"/>
                </a:moveTo>
                <a:lnTo>
                  <a:pt x="8679552" y="0"/>
                </a:lnTo>
                <a:lnTo>
                  <a:pt x="8679552" y="4834511"/>
                </a:lnTo>
                <a:lnTo>
                  <a:pt x="0" y="4834511"/>
                </a:lnTo>
                <a:lnTo>
                  <a:pt x="0" y="0"/>
                </a:lnTo>
                <a:close/>
              </a:path>
            </a:pathLst>
          </a:custGeom>
          <a:blipFill>
            <a:blip r:embed="rId4"/>
            <a:stretch>
              <a:fillRect/>
            </a:stretch>
          </a:blipFill>
          <a:ln w="38100" cap="sq">
            <a:solidFill>
              <a:srgbClr val="BA0C2F"/>
            </a:solidFill>
            <a:prstDash val="solid"/>
            <a:miter/>
          </a:ln>
        </p:spPr>
        <p:txBody>
          <a:bodyPr/>
          <a:lstStyle/>
          <a:p>
            <a:endParaRPr lang="en-US" sz="1200"/>
          </a:p>
        </p:txBody>
      </p:sp>
      <p:sp>
        <p:nvSpPr>
          <p:cNvPr id="4" name="TextBox 4">
            <a:extLst>
              <a:ext uri="{FF2B5EF4-FFF2-40B4-BE49-F238E27FC236}">
                <a16:creationId xmlns:a16="http://schemas.microsoft.com/office/drawing/2014/main" id="{57AF8CE4-0A98-AD7C-4D9F-2373A5DBEA83}"/>
              </a:ext>
            </a:extLst>
          </p:cNvPr>
          <p:cNvSpPr txBox="1"/>
          <p:nvPr/>
        </p:nvSpPr>
        <p:spPr>
          <a:xfrm>
            <a:off x="685800" y="754496"/>
            <a:ext cx="11005224" cy="628377"/>
          </a:xfrm>
          <a:prstGeom prst="rect">
            <a:avLst/>
          </a:prstGeom>
        </p:spPr>
        <p:txBody>
          <a:bodyPr lIns="0" tIns="0" rIns="0" bIns="0" rtlCol="0" anchor="t">
            <a:spAutoFit/>
          </a:bodyPr>
          <a:lstStyle/>
          <a:p>
            <a:pPr>
              <a:lnSpc>
                <a:spcPts val="4920"/>
              </a:lnSpc>
            </a:pPr>
            <a:r>
              <a:rPr lang="en-US" sz="4100" dirty="0">
                <a:solidFill>
                  <a:srgbClr val="BA0C2F"/>
                </a:solidFill>
                <a:latin typeface="Oswald Medium"/>
              </a:rPr>
              <a:t>Video content must have accurate captions!</a:t>
            </a:r>
          </a:p>
        </p:txBody>
      </p:sp>
      <p:sp>
        <p:nvSpPr>
          <p:cNvPr id="5" name="TextBox 5">
            <a:extLst>
              <a:ext uri="{FF2B5EF4-FFF2-40B4-BE49-F238E27FC236}">
                <a16:creationId xmlns:a16="http://schemas.microsoft.com/office/drawing/2014/main" id="{CF731A8A-FF41-3412-8385-9C9681030343}"/>
              </a:ext>
            </a:extLst>
          </p:cNvPr>
          <p:cNvSpPr txBox="1"/>
          <p:nvPr/>
        </p:nvSpPr>
        <p:spPr>
          <a:xfrm>
            <a:off x="6596672" y="5080615"/>
            <a:ext cx="4402336" cy="503984"/>
          </a:xfrm>
          <a:prstGeom prst="rect">
            <a:avLst/>
          </a:prstGeom>
        </p:spPr>
        <p:txBody>
          <a:bodyPr lIns="0" tIns="0" rIns="0" bIns="0" rtlCol="0" anchor="t">
            <a:spAutoFit/>
          </a:bodyPr>
          <a:lstStyle/>
          <a:p>
            <a:pPr algn="ctr">
              <a:lnSpc>
                <a:spcPts val="1976"/>
              </a:lnSpc>
              <a:spcBef>
                <a:spcPct val="0"/>
              </a:spcBef>
            </a:pPr>
            <a:r>
              <a:rPr lang="en-US" sz="1647" dirty="0">
                <a:solidFill>
                  <a:srgbClr val="000000"/>
                </a:solidFill>
                <a:latin typeface="Merriweather"/>
              </a:rPr>
              <a:t>Example of a YouTube video with captions.</a:t>
            </a:r>
          </a:p>
        </p:txBody>
      </p:sp>
    </p:spTree>
    <p:extLst>
      <p:ext uri="{BB962C8B-B14F-4D97-AF65-F5344CB8AC3E}">
        <p14:creationId xmlns:p14="http://schemas.microsoft.com/office/powerpoint/2010/main" val="1529866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ckens in a yard&#10;&#10;AI-generated content may be incorrect.">
            <a:extLst>
              <a:ext uri="{FF2B5EF4-FFF2-40B4-BE49-F238E27FC236}">
                <a16:creationId xmlns:a16="http://schemas.microsoft.com/office/drawing/2014/main" id="{2146BEB8-F8D9-8124-C5A2-E5098206CE28}"/>
              </a:ext>
            </a:extLst>
          </p:cNvPr>
          <p:cNvPicPr>
            <a:picLocks noChangeAspect="1"/>
          </p:cNvPicPr>
          <p:nvPr/>
        </p:nvPicPr>
        <p:blipFill>
          <a:blip r:embed="rId2"/>
          <a:stretch>
            <a:fillRect/>
          </a:stretch>
        </p:blipFill>
        <p:spPr>
          <a:xfrm>
            <a:off x="565164" y="1521112"/>
            <a:ext cx="5313789" cy="2991509"/>
          </a:xfrm>
          <a:prstGeom prst="rect">
            <a:avLst/>
          </a:prstGeom>
        </p:spPr>
      </p:pic>
      <p:pic>
        <p:nvPicPr>
          <p:cNvPr id="7" name="Picture 6" descr="A group of chickens in a yard&#10;&#10;AI-generated content may be incorrect.">
            <a:extLst>
              <a:ext uri="{FF2B5EF4-FFF2-40B4-BE49-F238E27FC236}">
                <a16:creationId xmlns:a16="http://schemas.microsoft.com/office/drawing/2014/main" id="{644BB5A0-E575-0D6A-4577-515EC1EB046D}"/>
              </a:ext>
            </a:extLst>
          </p:cNvPr>
          <p:cNvPicPr>
            <a:picLocks noChangeAspect="1"/>
          </p:cNvPicPr>
          <p:nvPr/>
        </p:nvPicPr>
        <p:blipFill>
          <a:blip r:embed="rId3"/>
          <a:stretch>
            <a:fillRect/>
          </a:stretch>
        </p:blipFill>
        <p:spPr>
          <a:xfrm>
            <a:off x="6314329" y="1521112"/>
            <a:ext cx="5312507" cy="2991508"/>
          </a:xfrm>
          <a:prstGeom prst="rect">
            <a:avLst/>
          </a:prstGeom>
        </p:spPr>
      </p:pic>
      <p:sp>
        <p:nvSpPr>
          <p:cNvPr id="8" name="TextBox 4">
            <a:extLst>
              <a:ext uri="{FF2B5EF4-FFF2-40B4-BE49-F238E27FC236}">
                <a16:creationId xmlns:a16="http://schemas.microsoft.com/office/drawing/2014/main" id="{DA8972D6-7118-3A94-D76A-EE70EFD7143B}"/>
              </a:ext>
            </a:extLst>
          </p:cNvPr>
          <p:cNvSpPr txBox="1"/>
          <p:nvPr/>
        </p:nvSpPr>
        <p:spPr>
          <a:xfrm>
            <a:off x="565164" y="869937"/>
            <a:ext cx="3022600" cy="520592"/>
          </a:xfrm>
          <a:prstGeom prst="rect">
            <a:avLst/>
          </a:prstGeom>
        </p:spPr>
        <p:txBody>
          <a:bodyPr wrap="square" lIns="0" tIns="0" rIns="0" bIns="0" rtlCol="0" anchor="t">
            <a:spAutoFit/>
          </a:bodyPr>
          <a:lstStyle/>
          <a:p>
            <a:pPr>
              <a:lnSpc>
                <a:spcPts val="4280"/>
              </a:lnSpc>
              <a:spcBef>
                <a:spcPct val="0"/>
              </a:spcBef>
            </a:pPr>
            <a:r>
              <a:rPr lang="en-US" sz="3567" dirty="0">
                <a:solidFill>
                  <a:srgbClr val="BA0C2F"/>
                </a:solidFill>
                <a:latin typeface="Oswald Medium"/>
              </a:rPr>
              <a:t>DON’T do this:</a:t>
            </a:r>
          </a:p>
        </p:txBody>
      </p:sp>
      <p:sp>
        <p:nvSpPr>
          <p:cNvPr id="9" name="TextBox 5">
            <a:extLst>
              <a:ext uri="{FF2B5EF4-FFF2-40B4-BE49-F238E27FC236}">
                <a16:creationId xmlns:a16="http://schemas.microsoft.com/office/drawing/2014/main" id="{E2FEA191-F03F-3669-E592-71AFF88A5BB7}"/>
              </a:ext>
            </a:extLst>
          </p:cNvPr>
          <p:cNvSpPr txBox="1"/>
          <p:nvPr/>
        </p:nvSpPr>
        <p:spPr>
          <a:xfrm>
            <a:off x="6314329" y="869937"/>
            <a:ext cx="4761874" cy="520592"/>
          </a:xfrm>
          <a:prstGeom prst="rect">
            <a:avLst/>
          </a:prstGeom>
        </p:spPr>
        <p:txBody>
          <a:bodyPr wrap="square" lIns="0" tIns="0" rIns="0" bIns="0" rtlCol="0" anchor="t">
            <a:spAutoFit/>
          </a:bodyPr>
          <a:lstStyle/>
          <a:p>
            <a:pPr>
              <a:lnSpc>
                <a:spcPts val="4280"/>
              </a:lnSpc>
              <a:spcBef>
                <a:spcPct val="0"/>
              </a:spcBef>
            </a:pPr>
            <a:r>
              <a:rPr lang="en-US" sz="3567" dirty="0">
                <a:solidFill>
                  <a:srgbClr val="004E60"/>
                </a:solidFill>
                <a:latin typeface="Oswald Medium"/>
              </a:rPr>
              <a:t>Instead, DO this:</a:t>
            </a:r>
          </a:p>
        </p:txBody>
      </p:sp>
      <p:sp>
        <p:nvSpPr>
          <p:cNvPr id="10" name="TextBox 5">
            <a:extLst>
              <a:ext uri="{FF2B5EF4-FFF2-40B4-BE49-F238E27FC236}">
                <a16:creationId xmlns:a16="http://schemas.microsoft.com/office/drawing/2014/main" id="{703D3DDA-4EDB-5FCC-8019-94B8D04D06F5}"/>
              </a:ext>
            </a:extLst>
          </p:cNvPr>
          <p:cNvSpPr txBox="1"/>
          <p:nvPr/>
        </p:nvSpPr>
        <p:spPr>
          <a:xfrm>
            <a:off x="1020890" y="4956655"/>
            <a:ext cx="4402336" cy="760465"/>
          </a:xfrm>
          <a:prstGeom prst="rect">
            <a:avLst/>
          </a:prstGeom>
        </p:spPr>
        <p:txBody>
          <a:bodyPr lIns="0" tIns="0" rIns="0" bIns="0" rtlCol="0" anchor="t">
            <a:spAutoFit/>
          </a:bodyPr>
          <a:lstStyle/>
          <a:p>
            <a:pPr marL="285750" indent="-285750">
              <a:lnSpc>
                <a:spcPts val="1976"/>
              </a:lnSpc>
              <a:spcBef>
                <a:spcPct val="0"/>
              </a:spcBef>
              <a:buFont typeface="Arial" panose="020B0604020202020204" pitchFamily="34" charset="0"/>
              <a:buChar char="•"/>
            </a:pPr>
            <a:r>
              <a:rPr lang="en-US" sz="1647" dirty="0">
                <a:solidFill>
                  <a:srgbClr val="000000"/>
                </a:solidFill>
                <a:latin typeface="Merriweather"/>
              </a:rPr>
              <a:t>Auto-captions have not been fixed. “Free rain” instead of “free range.”</a:t>
            </a:r>
          </a:p>
          <a:p>
            <a:pPr marL="285750" indent="-285750">
              <a:lnSpc>
                <a:spcPts val="1976"/>
              </a:lnSpc>
              <a:spcBef>
                <a:spcPct val="0"/>
              </a:spcBef>
              <a:buFont typeface="Arial" panose="020B0604020202020204" pitchFamily="34" charset="0"/>
              <a:buChar char="•"/>
            </a:pPr>
            <a:r>
              <a:rPr lang="en-US" sz="1647" dirty="0">
                <a:solidFill>
                  <a:srgbClr val="000000"/>
                </a:solidFill>
                <a:latin typeface="Merriweather"/>
              </a:rPr>
              <a:t>No punctuation or capitalization.</a:t>
            </a:r>
          </a:p>
        </p:txBody>
      </p:sp>
      <p:sp>
        <p:nvSpPr>
          <p:cNvPr id="11" name="TextBox 5">
            <a:extLst>
              <a:ext uri="{FF2B5EF4-FFF2-40B4-BE49-F238E27FC236}">
                <a16:creationId xmlns:a16="http://schemas.microsoft.com/office/drawing/2014/main" id="{B263B357-6A48-F24C-B775-1383ABACE3AA}"/>
              </a:ext>
            </a:extLst>
          </p:cNvPr>
          <p:cNvSpPr txBox="1"/>
          <p:nvPr/>
        </p:nvSpPr>
        <p:spPr>
          <a:xfrm>
            <a:off x="6769414" y="4956654"/>
            <a:ext cx="4402336" cy="503984"/>
          </a:xfrm>
          <a:prstGeom prst="rect">
            <a:avLst/>
          </a:prstGeom>
        </p:spPr>
        <p:txBody>
          <a:bodyPr lIns="0" tIns="0" rIns="0" bIns="0" rtlCol="0" anchor="t">
            <a:spAutoFit/>
          </a:bodyPr>
          <a:lstStyle/>
          <a:p>
            <a:pPr marL="285750" indent="-285750">
              <a:lnSpc>
                <a:spcPts val="1976"/>
              </a:lnSpc>
              <a:spcBef>
                <a:spcPct val="0"/>
              </a:spcBef>
              <a:buFont typeface="Arial" panose="020B0604020202020204" pitchFamily="34" charset="0"/>
              <a:buChar char="•"/>
            </a:pPr>
            <a:r>
              <a:rPr lang="en-US" sz="1647" dirty="0">
                <a:solidFill>
                  <a:srgbClr val="000000"/>
                </a:solidFill>
                <a:latin typeface="Merriweather"/>
              </a:rPr>
              <a:t>Typos are corrected.</a:t>
            </a:r>
          </a:p>
          <a:p>
            <a:pPr marL="285750" indent="-285750">
              <a:lnSpc>
                <a:spcPts val="1976"/>
              </a:lnSpc>
              <a:spcBef>
                <a:spcPct val="0"/>
              </a:spcBef>
              <a:buFont typeface="Arial" panose="020B0604020202020204" pitchFamily="34" charset="0"/>
              <a:buChar char="•"/>
            </a:pPr>
            <a:r>
              <a:rPr lang="en-US" sz="1647" dirty="0">
                <a:solidFill>
                  <a:srgbClr val="000000"/>
                </a:solidFill>
                <a:latin typeface="Merriweather"/>
              </a:rPr>
              <a:t>Proper capitalization and punctuation.</a:t>
            </a:r>
          </a:p>
        </p:txBody>
      </p:sp>
    </p:spTree>
    <p:extLst>
      <p:ext uri="{BB962C8B-B14F-4D97-AF65-F5344CB8AC3E}">
        <p14:creationId xmlns:p14="http://schemas.microsoft.com/office/powerpoint/2010/main" val="3765969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5FF03-8649-D900-1C5B-9E4BE6EA062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C3F1C4C-1593-5CD4-41B0-3872ACE82205}"/>
              </a:ext>
            </a:extLst>
          </p:cNvPr>
          <p:cNvSpPr txBox="1"/>
          <p:nvPr/>
        </p:nvSpPr>
        <p:spPr>
          <a:xfrm>
            <a:off x="685800" y="1732433"/>
            <a:ext cx="5667499" cy="4581575"/>
          </a:xfrm>
          <a:prstGeom prst="rect">
            <a:avLst/>
          </a:prstGeom>
        </p:spPr>
        <p:txBody>
          <a:bodyPr wrap="square" lIns="0" tIns="0" rIns="0" bIns="0" rtlCol="0" anchor="t">
            <a:spAutoFit/>
          </a:bodyPr>
          <a:lstStyle/>
          <a:p>
            <a:pPr marL="518186" lvl="1" indent="-259093">
              <a:lnSpc>
                <a:spcPts val="3600"/>
              </a:lnSpc>
              <a:buFont typeface="Arial"/>
              <a:buChar char="•"/>
            </a:pPr>
            <a:r>
              <a:rPr lang="en-US" sz="2400" dirty="0">
                <a:solidFill>
                  <a:srgbClr val="000000"/>
                </a:solidFill>
                <a:latin typeface="Merriweather"/>
              </a:rPr>
              <a:t>PDFs are harder to make accessible compared to web pages</a:t>
            </a:r>
          </a:p>
          <a:p>
            <a:pPr marL="518186" lvl="1" indent="-259093">
              <a:lnSpc>
                <a:spcPts val="3600"/>
              </a:lnSpc>
              <a:buFont typeface="Arial"/>
              <a:buChar char="•"/>
            </a:pPr>
            <a:r>
              <a:rPr lang="en-US" sz="2400" dirty="0">
                <a:solidFill>
                  <a:srgbClr val="000000"/>
                </a:solidFill>
                <a:latin typeface="Merriweather"/>
              </a:rPr>
              <a:t>PDFs are not mobile friendly (over 50% of our traffic is from phones)</a:t>
            </a:r>
          </a:p>
          <a:p>
            <a:pPr>
              <a:lnSpc>
                <a:spcPts val="3600"/>
              </a:lnSpc>
            </a:pPr>
            <a:endParaRPr lang="en-US" sz="2400" dirty="0">
              <a:solidFill>
                <a:srgbClr val="000000"/>
              </a:solidFill>
              <a:latin typeface="Merriweather"/>
            </a:endParaRPr>
          </a:p>
          <a:p>
            <a:pPr>
              <a:lnSpc>
                <a:spcPts val="3600"/>
              </a:lnSpc>
            </a:pPr>
            <a:r>
              <a:rPr lang="en-US" sz="2400" dirty="0">
                <a:solidFill>
                  <a:srgbClr val="000000"/>
                </a:solidFill>
                <a:latin typeface="Merriweather Bold"/>
              </a:rPr>
              <a:t>Scenarios where you need a PDF:</a:t>
            </a:r>
          </a:p>
          <a:p>
            <a:pPr marL="518186" lvl="1" indent="-259093">
              <a:lnSpc>
                <a:spcPts val="3600"/>
              </a:lnSpc>
              <a:buFont typeface="Arial"/>
              <a:buChar char="•"/>
            </a:pPr>
            <a:r>
              <a:rPr lang="en-US" sz="2400" dirty="0">
                <a:solidFill>
                  <a:srgbClr val="000000"/>
                </a:solidFill>
                <a:latin typeface="Merriweather"/>
              </a:rPr>
              <a:t>Optimized for print</a:t>
            </a:r>
          </a:p>
          <a:p>
            <a:pPr marL="518186" lvl="1" indent="-259093">
              <a:lnSpc>
                <a:spcPts val="3600"/>
              </a:lnSpc>
              <a:buFont typeface="Arial"/>
              <a:buChar char="•"/>
            </a:pPr>
            <a:r>
              <a:rPr lang="en-US" sz="2400" dirty="0">
                <a:solidFill>
                  <a:srgbClr val="000000"/>
                </a:solidFill>
                <a:latin typeface="Merriweather"/>
              </a:rPr>
              <a:t>Forms</a:t>
            </a:r>
          </a:p>
        </p:txBody>
      </p:sp>
      <p:sp>
        <p:nvSpPr>
          <p:cNvPr id="3" name="TextBox 3">
            <a:extLst>
              <a:ext uri="{FF2B5EF4-FFF2-40B4-BE49-F238E27FC236}">
                <a16:creationId xmlns:a16="http://schemas.microsoft.com/office/drawing/2014/main" id="{E67D3EC0-41A2-D931-C1B7-07982EA8736E}"/>
              </a:ext>
            </a:extLst>
          </p:cNvPr>
          <p:cNvSpPr txBox="1"/>
          <p:nvPr/>
        </p:nvSpPr>
        <p:spPr>
          <a:xfrm>
            <a:off x="685800" y="777902"/>
            <a:ext cx="10820400" cy="628377"/>
          </a:xfrm>
          <a:prstGeom prst="rect">
            <a:avLst/>
          </a:prstGeom>
        </p:spPr>
        <p:txBody>
          <a:bodyPr lIns="0" tIns="0" rIns="0" bIns="0" rtlCol="0" anchor="t">
            <a:spAutoFit/>
          </a:bodyPr>
          <a:lstStyle/>
          <a:p>
            <a:pPr>
              <a:lnSpc>
                <a:spcPts val="4920"/>
              </a:lnSpc>
            </a:pPr>
            <a:r>
              <a:rPr lang="en-US" sz="4100">
                <a:solidFill>
                  <a:srgbClr val="BA0C2F"/>
                </a:solidFill>
                <a:latin typeface="Oswald Medium"/>
              </a:rPr>
              <a:t>Ask yourself: do you </a:t>
            </a:r>
            <a:r>
              <a:rPr lang="en-US" sz="4100">
                <a:solidFill>
                  <a:srgbClr val="BA0C2F"/>
                </a:solidFill>
                <a:latin typeface="Oswald Bold"/>
              </a:rPr>
              <a:t>really</a:t>
            </a:r>
            <a:r>
              <a:rPr lang="en-US" sz="4100">
                <a:solidFill>
                  <a:srgbClr val="BA0C2F"/>
                </a:solidFill>
                <a:latin typeface="Oswald Medium"/>
              </a:rPr>
              <a:t> need a PDF?</a:t>
            </a:r>
          </a:p>
        </p:txBody>
      </p:sp>
      <p:pic>
        <p:nvPicPr>
          <p:cNvPr id="4" name="Picture 3" descr="A screenshot of a computer&#10;&#10;AI-generated content may be incorrect.">
            <a:extLst>
              <a:ext uri="{FF2B5EF4-FFF2-40B4-BE49-F238E27FC236}">
                <a16:creationId xmlns:a16="http://schemas.microsoft.com/office/drawing/2014/main" id="{7F1313E3-DA2B-B9E4-29B1-58541963A5AE}"/>
              </a:ext>
            </a:extLst>
          </p:cNvPr>
          <p:cNvPicPr>
            <a:picLocks noChangeAspect="1"/>
          </p:cNvPicPr>
          <p:nvPr/>
        </p:nvPicPr>
        <p:blipFill>
          <a:blip r:embed="rId3"/>
          <a:srcRect l="18620" t="40266" r="34116" b="26716"/>
          <a:stretch/>
        </p:blipFill>
        <p:spPr>
          <a:xfrm>
            <a:off x="7457705" y="1650670"/>
            <a:ext cx="3776353" cy="3556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5">
            <a:extLst>
              <a:ext uri="{FF2B5EF4-FFF2-40B4-BE49-F238E27FC236}">
                <a16:creationId xmlns:a16="http://schemas.microsoft.com/office/drawing/2014/main" id="{EE57E0E5-FFBA-2A36-37E3-FD9B2B68E90E}"/>
              </a:ext>
            </a:extLst>
          </p:cNvPr>
          <p:cNvSpPr txBox="1"/>
          <p:nvPr/>
        </p:nvSpPr>
        <p:spPr>
          <a:xfrm>
            <a:off x="7457704" y="5576114"/>
            <a:ext cx="3776353" cy="503984"/>
          </a:xfrm>
          <a:prstGeom prst="rect">
            <a:avLst/>
          </a:prstGeom>
        </p:spPr>
        <p:txBody>
          <a:bodyPr wrap="square" lIns="0" tIns="0" rIns="0" bIns="0" rtlCol="0" anchor="t">
            <a:spAutoFit/>
          </a:bodyPr>
          <a:lstStyle/>
          <a:p>
            <a:pPr algn="ctr">
              <a:lnSpc>
                <a:spcPts val="1976"/>
              </a:lnSpc>
              <a:spcBef>
                <a:spcPct val="0"/>
              </a:spcBef>
            </a:pPr>
            <a:r>
              <a:rPr lang="en-US" sz="1647" b="1" dirty="0">
                <a:solidFill>
                  <a:schemeClr val="tx2"/>
                </a:solidFill>
                <a:latin typeface="Merriweather"/>
              </a:rPr>
              <a:t>We linked the PDF for most of the information… but is it accessible?</a:t>
            </a:r>
          </a:p>
        </p:txBody>
      </p:sp>
    </p:spTree>
    <p:extLst>
      <p:ext uri="{BB962C8B-B14F-4D97-AF65-F5344CB8AC3E}">
        <p14:creationId xmlns:p14="http://schemas.microsoft.com/office/powerpoint/2010/main" val="265888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91763" y="6062609"/>
            <a:ext cx="2710438" cy="585663"/>
          </a:xfrm>
          <a:custGeom>
            <a:avLst/>
            <a:gdLst/>
            <a:ahLst/>
            <a:cxnLst/>
            <a:rect l="l" t="t" r="r" b="b"/>
            <a:pathLst>
              <a:path w="4065657" h="878494">
                <a:moveTo>
                  <a:pt x="0" y="0"/>
                </a:moveTo>
                <a:lnTo>
                  <a:pt x="4065656" y="0"/>
                </a:lnTo>
                <a:lnTo>
                  <a:pt x="4065656" y="878494"/>
                </a:lnTo>
                <a:lnTo>
                  <a:pt x="0" y="878494"/>
                </a:lnTo>
                <a:lnTo>
                  <a:pt x="0" y="0"/>
                </a:lnTo>
                <a:close/>
              </a:path>
            </a:pathLst>
          </a:custGeom>
          <a:blipFill>
            <a:blip r:embed="rId2"/>
            <a:stretch>
              <a:fillRect t="-40" b="-40"/>
            </a:stretch>
          </a:blipFill>
        </p:spPr>
        <p:txBody>
          <a:bodyPr/>
          <a:lstStyle/>
          <a:p>
            <a:endParaRPr lang="en-US" sz="1200"/>
          </a:p>
        </p:txBody>
      </p:sp>
      <p:sp>
        <p:nvSpPr>
          <p:cNvPr id="3" name="TextBox 3"/>
          <p:cNvSpPr txBox="1"/>
          <p:nvPr/>
        </p:nvSpPr>
        <p:spPr>
          <a:xfrm>
            <a:off x="685800" y="731877"/>
            <a:ext cx="10820400" cy="671209"/>
          </a:xfrm>
          <a:prstGeom prst="rect">
            <a:avLst/>
          </a:prstGeom>
        </p:spPr>
        <p:txBody>
          <a:bodyPr lIns="0" tIns="0" rIns="0" bIns="0" rtlCol="0" anchor="t">
            <a:spAutoFit/>
          </a:bodyPr>
          <a:lstStyle/>
          <a:p>
            <a:pPr>
              <a:lnSpc>
                <a:spcPts val="5740"/>
              </a:lnSpc>
            </a:pPr>
            <a:r>
              <a:rPr lang="en-US" sz="4100" dirty="0">
                <a:solidFill>
                  <a:srgbClr val="BA0C2F"/>
                </a:solidFill>
                <a:latin typeface="Oswald Medium"/>
              </a:rPr>
              <a:t>What we’re going over today</a:t>
            </a:r>
          </a:p>
        </p:txBody>
      </p:sp>
      <p:sp>
        <p:nvSpPr>
          <p:cNvPr id="4" name="TextBox 5">
            <a:extLst>
              <a:ext uri="{FF2B5EF4-FFF2-40B4-BE49-F238E27FC236}">
                <a16:creationId xmlns:a16="http://schemas.microsoft.com/office/drawing/2014/main" id="{B020D453-AD0A-F144-1630-6710D895304C}"/>
              </a:ext>
            </a:extLst>
          </p:cNvPr>
          <p:cNvSpPr txBox="1"/>
          <p:nvPr/>
        </p:nvSpPr>
        <p:spPr>
          <a:xfrm>
            <a:off x="685800" y="1569017"/>
            <a:ext cx="10820400" cy="4327660"/>
          </a:xfrm>
          <a:prstGeom prst="rect">
            <a:avLst/>
          </a:prstGeom>
        </p:spPr>
        <p:txBody>
          <a:bodyPr wrap="square" lIns="0" tIns="0" rIns="0" bIns="0" rtlCol="0" anchor="t">
            <a:spAutoFit/>
          </a:bodyPr>
          <a:lstStyle/>
          <a:p>
            <a:pPr marL="342900" indent="-342900">
              <a:lnSpc>
                <a:spcPct val="200000"/>
              </a:lnSpc>
              <a:buFont typeface="Arial" panose="020B0604020202020204" pitchFamily="34" charset="0"/>
              <a:buChar char="•"/>
            </a:pPr>
            <a:r>
              <a:rPr lang="en-US" sz="2400" dirty="0">
                <a:solidFill>
                  <a:srgbClr val="000000"/>
                </a:solidFill>
                <a:latin typeface="Merriweather Bold"/>
              </a:rPr>
              <a:t>Why Accessibility Matters</a:t>
            </a:r>
          </a:p>
          <a:p>
            <a:pPr marL="342900" indent="-342900">
              <a:lnSpc>
                <a:spcPct val="200000"/>
              </a:lnSpc>
              <a:buFont typeface="Arial" panose="020B0604020202020204" pitchFamily="34" charset="0"/>
              <a:buChar char="•"/>
            </a:pPr>
            <a:r>
              <a:rPr lang="en-US" sz="2400" dirty="0">
                <a:solidFill>
                  <a:srgbClr val="000000"/>
                </a:solidFill>
                <a:latin typeface="Merriweather Bold"/>
              </a:rPr>
              <a:t>Accessibility in Daily Communications</a:t>
            </a:r>
          </a:p>
          <a:p>
            <a:pPr marL="800100" lvl="1" indent="-342900">
              <a:lnSpc>
                <a:spcPct val="200000"/>
              </a:lnSpc>
              <a:buFont typeface="Arial" panose="020B0604020202020204" pitchFamily="34" charset="0"/>
              <a:buChar char="•"/>
            </a:pPr>
            <a:r>
              <a:rPr lang="en-US" sz="2400" dirty="0">
                <a:solidFill>
                  <a:srgbClr val="000000"/>
                </a:solidFill>
                <a:latin typeface="Merriweather Bold"/>
              </a:rPr>
              <a:t>Scenario 1: You’re preparing an email or newsletter</a:t>
            </a:r>
          </a:p>
          <a:p>
            <a:pPr marL="800100" lvl="1" indent="-342900">
              <a:lnSpc>
                <a:spcPct val="200000"/>
              </a:lnSpc>
              <a:buFont typeface="Arial" panose="020B0604020202020204" pitchFamily="34" charset="0"/>
              <a:buChar char="•"/>
            </a:pPr>
            <a:r>
              <a:rPr lang="en-US" sz="2400" dirty="0">
                <a:solidFill>
                  <a:srgbClr val="000000"/>
                </a:solidFill>
                <a:latin typeface="Merriweather Bold"/>
              </a:rPr>
              <a:t>Scenario 2: You’re posting an article to your program’s blog</a:t>
            </a:r>
          </a:p>
          <a:p>
            <a:pPr marL="800100" lvl="1" indent="-342900">
              <a:lnSpc>
                <a:spcPct val="200000"/>
              </a:lnSpc>
              <a:buFont typeface="Arial" panose="020B0604020202020204" pitchFamily="34" charset="0"/>
              <a:buChar char="•"/>
            </a:pPr>
            <a:r>
              <a:rPr lang="en-US" sz="2400" dirty="0">
                <a:solidFill>
                  <a:srgbClr val="000000"/>
                </a:solidFill>
                <a:latin typeface="Merriweather Bold"/>
              </a:rPr>
              <a:t>Scenario 3: You’re giving a live presentation over Zoom</a:t>
            </a:r>
          </a:p>
          <a:p>
            <a:pPr marL="342900" indent="-342900">
              <a:lnSpc>
                <a:spcPct val="200000"/>
              </a:lnSpc>
              <a:buFont typeface="Arial" panose="020B0604020202020204" pitchFamily="34" charset="0"/>
              <a:buChar char="•"/>
            </a:pPr>
            <a:r>
              <a:rPr lang="en-US" sz="2400" dirty="0">
                <a:solidFill>
                  <a:srgbClr val="000000"/>
                </a:solidFill>
                <a:latin typeface="Merriweather Bold"/>
              </a:rPr>
              <a:t>Wrap-up: Additional Resources and Training</a:t>
            </a:r>
            <a:endParaRPr lang="en-US" sz="2400" dirty="0">
              <a:solidFill>
                <a:srgbClr val="000000"/>
              </a:solidFill>
              <a:latin typeface="Merriweathe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0B17D-1487-2DE2-41B6-7290FBE03B3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EC6BA5C-AC07-5C0E-4650-33E605A9F352}"/>
              </a:ext>
            </a:extLst>
          </p:cNvPr>
          <p:cNvSpPr txBox="1"/>
          <p:nvPr/>
        </p:nvSpPr>
        <p:spPr>
          <a:xfrm>
            <a:off x="685800" y="1650670"/>
            <a:ext cx="5667499" cy="888256"/>
          </a:xfrm>
          <a:prstGeom prst="rect">
            <a:avLst/>
          </a:prstGeom>
        </p:spPr>
        <p:txBody>
          <a:bodyPr wrap="square" lIns="0" tIns="0" rIns="0" bIns="0" rtlCol="0" anchor="t">
            <a:spAutoFit/>
          </a:bodyPr>
          <a:lstStyle/>
          <a:p>
            <a:pPr indent="-198107">
              <a:lnSpc>
                <a:spcPts val="3600"/>
              </a:lnSpc>
            </a:pPr>
            <a:r>
              <a:rPr lang="en-US" sz="2400" dirty="0">
                <a:solidFill>
                  <a:srgbClr val="000000"/>
                </a:solidFill>
                <a:latin typeface="Merriweather"/>
              </a:rPr>
              <a:t>Instead, post the article as text in the body of your website post!</a:t>
            </a:r>
          </a:p>
        </p:txBody>
      </p:sp>
      <p:sp>
        <p:nvSpPr>
          <p:cNvPr id="3" name="TextBox 3">
            <a:extLst>
              <a:ext uri="{FF2B5EF4-FFF2-40B4-BE49-F238E27FC236}">
                <a16:creationId xmlns:a16="http://schemas.microsoft.com/office/drawing/2014/main" id="{C583E126-E17F-E780-B712-37E091DA930A}"/>
              </a:ext>
            </a:extLst>
          </p:cNvPr>
          <p:cNvSpPr txBox="1"/>
          <p:nvPr/>
        </p:nvSpPr>
        <p:spPr>
          <a:xfrm>
            <a:off x="685800" y="777902"/>
            <a:ext cx="10820400" cy="628377"/>
          </a:xfrm>
          <a:prstGeom prst="rect">
            <a:avLst/>
          </a:prstGeom>
        </p:spPr>
        <p:txBody>
          <a:bodyPr lIns="0" tIns="0" rIns="0" bIns="0" rtlCol="0" anchor="t">
            <a:spAutoFit/>
          </a:bodyPr>
          <a:lstStyle/>
          <a:p>
            <a:pPr>
              <a:lnSpc>
                <a:spcPts val="4920"/>
              </a:lnSpc>
            </a:pPr>
            <a:r>
              <a:rPr lang="en-US" sz="4100" dirty="0">
                <a:solidFill>
                  <a:srgbClr val="BA0C2F"/>
                </a:solidFill>
                <a:latin typeface="Oswald Medium"/>
              </a:rPr>
              <a:t>An alternative to PDFs</a:t>
            </a:r>
          </a:p>
        </p:txBody>
      </p:sp>
      <p:pic>
        <p:nvPicPr>
          <p:cNvPr id="7" name="Picture 6" descr="A person holding a chicken&#10;&#10;AI-generated content may be incorrect.">
            <a:extLst>
              <a:ext uri="{FF2B5EF4-FFF2-40B4-BE49-F238E27FC236}">
                <a16:creationId xmlns:a16="http://schemas.microsoft.com/office/drawing/2014/main" id="{1E8D403D-60D6-6FED-8609-384FBAFCCCDF}"/>
              </a:ext>
            </a:extLst>
          </p:cNvPr>
          <p:cNvPicPr>
            <a:picLocks noChangeAspect="1"/>
          </p:cNvPicPr>
          <p:nvPr/>
        </p:nvPicPr>
        <p:blipFill>
          <a:blip r:embed="rId3"/>
          <a:srcRect b="25736"/>
          <a:stretch/>
        </p:blipFill>
        <p:spPr>
          <a:xfrm>
            <a:off x="6353299" y="-198464"/>
            <a:ext cx="5560670" cy="7254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1974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DFFCE-0BDC-4629-C74A-DA49627109E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1256EA3-4872-5784-5285-9F6635C986FA}"/>
              </a:ext>
            </a:extLst>
          </p:cNvPr>
          <p:cNvSpPr txBox="1"/>
          <p:nvPr/>
        </p:nvSpPr>
        <p:spPr>
          <a:xfrm>
            <a:off x="685800" y="1732433"/>
            <a:ext cx="10820400" cy="2273251"/>
          </a:xfrm>
          <a:prstGeom prst="rect">
            <a:avLst/>
          </a:prstGeom>
        </p:spPr>
        <p:txBody>
          <a:bodyPr wrap="square" lIns="0" tIns="0" rIns="0" bIns="0" rtlCol="0" anchor="t">
            <a:spAutoFit/>
          </a:bodyPr>
          <a:lstStyle/>
          <a:p>
            <a:pPr marL="518186" lvl="1" indent="-259093">
              <a:lnSpc>
                <a:spcPts val="3600"/>
              </a:lnSpc>
              <a:buFont typeface="Arial"/>
              <a:buChar char="•"/>
            </a:pPr>
            <a:r>
              <a:rPr lang="en-US" sz="2400" dirty="0">
                <a:solidFill>
                  <a:srgbClr val="000000"/>
                </a:solidFill>
                <a:latin typeface="Merriweather" panose="02000000000000000000" pitchFamily="2" charset="77"/>
                <a:cs typeface="Merriweather" panose="02000000000000000000" pitchFamily="2" charset="77"/>
              </a:rPr>
              <a:t>If you must use a PDF online, we have a self-paced training:</a:t>
            </a:r>
            <a:br>
              <a:rPr lang="en-US" sz="2400" dirty="0">
                <a:solidFill>
                  <a:srgbClr val="000000"/>
                </a:solidFill>
                <a:latin typeface="Merriweather" panose="02000000000000000000" pitchFamily="2" charset="77"/>
                <a:cs typeface="Merriweather" panose="02000000000000000000" pitchFamily="2" charset="77"/>
              </a:rPr>
            </a:br>
            <a:r>
              <a:rPr lang="en-US" sz="2400" b="0" i="0" u="none" strike="noStrike" dirty="0">
                <a:effectLst/>
                <a:latin typeface="Merriweather" panose="02000000000000000000" pitchFamily="2" charset="77"/>
                <a:cs typeface="Merriweather" panose="02000000000000000000" pitchFamily="2" charset="77"/>
                <a:hlinkClick r:id="rId3"/>
              </a:rPr>
              <a:t>ESTUDY-000139 | Self-Paced PDF Accessibility</a:t>
            </a:r>
            <a:endParaRPr lang="en-US" sz="2400" b="0" i="0" u="none" strike="noStrike" dirty="0">
              <a:effectLst/>
              <a:latin typeface="Merriweather" panose="02000000000000000000" pitchFamily="2" charset="77"/>
              <a:cs typeface="Merriweather" panose="02000000000000000000" pitchFamily="2" charset="77"/>
            </a:endParaRPr>
          </a:p>
          <a:p>
            <a:pPr marL="518186" lvl="1" indent="-259093">
              <a:lnSpc>
                <a:spcPts val="3600"/>
              </a:lnSpc>
              <a:buFont typeface="Arial"/>
              <a:buChar char="•"/>
            </a:pPr>
            <a:endParaRPr lang="en-US" sz="2400" dirty="0">
              <a:solidFill>
                <a:srgbClr val="000000"/>
              </a:solidFill>
              <a:latin typeface="Merriweather" panose="02000000000000000000" pitchFamily="2" charset="77"/>
              <a:cs typeface="Merriweather" panose="02000000000000000000" pitchFamily="2" charset="77"/>
            </a:endParaRPr>
          </a:p>
          <a:p>
            <a:pPr marL="518186" lvl="1" indent="-259093">
              <a:lnSpc>
                <a:spcPts val="3600"/>
              </a:lnSpc>
              <a:buFont typeface="Arial"/>
              <a:buChar char="•"/>
            </a:pPr>
            <a:r>
              <a:rPr lang="en-US" sz="2400" dirty="0">
                <a:solidFill>
                  <a:srgbClr val="000000"/>
                </a:solidFill>
                <a:latin typeface="Merriweather" panose="02000000000000000000" pitchFamily="2" charset="77"/>
                <a:cs typeface="Merriweather" panose="02000000000000000000" pitchFamily="2" charset="77"/>
              </a:rPr>
              <a:t>If you’re unsure how to translate your PDF to a webpage, reach out to the Web Team at: </a:t>
            </a:r>
            <a:r>
              <a:rPr lang="en-US" sz="2400" dirty="0" err="1">
                <a:solidFill>
                  <a:srgbClr val="000000"/>
                </a:solidFill>
                <a:latin typeface="Merriweather" panose="02000000000000000000" pitchFamily="2" charset="77"/>
                <a:cs typeface="Merriweather" panose="02000000000000000000" pitchFamily="2" charset="77"/>
                <a:hlinkClick r:id="rId4"/>
              </a:rPr>
              <a:t>caesweb@uga.edu</a:t>
            </a:r>
            <a:endParaRPr lang="en-US" sz="2400" dirty="0">
              <a:solidFill>
                <a:srgbClr val="000000"/>
              </a:solidFill>
              <a:latin typeface="Merriweather" panose="02000000000000000000" pitchFamily="2" charset="77"/>
              <a:cs typeface="Merriweather" panose="02000000000000000000" pitchFamily="2" charset="77"/>
            </a:endParaRPr>
          </a:p>
        </p:txBody>
      </p:sp>
      <p:sp>
        <p:nvSpPr>
          <p:cNvPr id="3" name="TextBox 3">
            <a:extLst>
              <a:ext uri="{FF2B5EF4-FFF2-40B4-BE49-F238E27FC236}">
                <a16:creationId xmlns:a16="http://schemas.microsoft.com/office/drawing/2014/main" id="{20C74019-F70A-5970-F184-975432E6C0DE}"/>
              </a:ext>
            </a:extLst>
          </p:cNvPr>
          <p:cNvSpPr txBox="1"/>
          <p:nvPr/>
        </p:nvSpPr>
        <p:spPr>
          <a:xfrm>
            <a:off x="685800" y="777902"/>
            <a:ext cx="10820400" cy="628377"/>
          </a:xfrm>
          <a:prstGeom prst="rect">
            <a:avLst/>
          </a:prstGeom>
        </p:spPr>
        <p:txBody>
          <a:bodyPr lIns="0" tIns="0" rIns="0" bIns="0" rtlCol="0" anchor="t">
            <a:spAutoFit/>
          </a:bodyPr>
          <a:lstStyle/>
          <a:p>
            <a:pPr>
              <a:lnSpc>
                <a:spcPts val="4920"/>
              </a:lnSpc>
            </a:pPr>
            <a:r>
              <a:rPr lang="en-US" sz="4100" dirty="0">
                <a:solidFill>
                  <a:srgbClr val="BA0C2F"/>
                </a:solidFill>
                <a:latin typeface="Oswald Medium"/>
              </a:rPr>
              <a:t>Other options</a:t>
            </a:r>
          </a:p>
        </p:txBody>
      </p:sp>
    </p:spTree>
    <p:extLst>
      <p:ext uri="{BB962C8B-B14F-4D97-AF65-F5344CB8AC3E}">
        <p14:creationId xmlns:p14="http://schemas.microsoft.com/office/powerpoint/2010/main" val="2493675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F2C45-4125-24C8-AB32-7DB236169B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046A450-EA1D-E3D4-7722-2889204644AC}"/>
              </a:ext>
            </a:extLst>
          </p:cNvPr>
          <p:cNvSpPr/>
          <p:nvPr/>
        </p:nvSpPr>
        <p:spPr>
          <a:xfrm>
            <a:off x="6274162" y="1855819"/>
            <a:ext cx="5545706" cy="2969351"/>
          </a:xfrm>
          <a:custGeom>
            <a:avLst/>
            <a:gdLst/>
            <a:ahLst/>
            <a:cxnLst/>
            <a:rect l="l" t="t" r="r" b="b"/>
            <a:pathLst>
              <a:path w="8318559" h="4454027">
                <a:moveTo>
                  <a:pt x="0" y="0"/>
                </a:moveTo>
                <a:lnTo>
                  <a:pt x="8318559" y="0"/>
                </a:lnTo>
                <a:lnTo>
                  <a:pt x="8318559" y="4454027"/>
                </a:lnTo>
                <a:lnTo>
                  <a:pt x="0" y="4454027"/>
                </a:lnTo>
                <a:lnTo>
                  <a:pt x="0" y="0"/>
                </a:lnTo>
                <a:close/>
              </a:path>
            </a:pathLst>
          </a:custGeom>
          <a:blipFill>
            <a:blip r:embed="rId3"/>
            <a:stretch>
              <a:fillRect l="-525"/>
            </a:stretch>
          </a:blipFill>
        </p:spPr>
        <p:txBody>
          <a:bodyPr/>
          <a:lstStyle/>
          <a:p>
            <a:endParaRPr lang="en-US" sz="1200"/>
          </a:p>
        </p:txBody>
      </p:sp>
      <p:sp>
        <p:nvSpPr>
          <p:cNvPr id="3" name="TextBox 3">
            <a:extLst>
              <a:ext uri="{FF2B5EF4-FFF2-40B4-BE49-F238E27FC236}">
                <a16:creationId xmlns:a16="http://schemas.microsoft.com/office/drawing/2014/main" id="{BE878D70-7BB4-46D3-6BD9-727C8D25958A}"/>
              </a:ext>
            </a:extLst>
          </p:cNvPr>
          <p:cNvSpPr txBox="1"/>
          <p:nvPr/>
        </p:nvSpPr>
        <p:spPr>
          <a:xfrm>
            <a:off x="529663" y="685800"/>
            <a:ext cx="6582337" cy="628377"/>
          </a:xfrm>
          <a:prstGeom prst="rect">
            <a:avLst/>
          </a:prstGeom>
        </p:spPr>
        <p:txBody>
          <a:bodyPr wrap="square" lIns="0" tIns="0" rIns="0" bIns="0" rtlCol="0" anchor="t">
            <a:spAutoFit/>
          </a:bodyPr>
          <a:lstStyle/>
          <a:p>
            <a:pPr>
              <a:lnSpc>
                <a:spcPts val="4920"/>
              </a:lnSpc>
            </a:pPr>
            <a:r>
              <a:rPr lang="en-US" sz="4100" dirty="0">
                <a:solidFill>
                  <a:srgbClr val="BA0C2F"/>
                </a:solidFill>
                <a:latin typeface="Oswald Medium"/>
              </a:rPr>
              <a:t>Use Headings to Outline Content</a:t>
            </a:r>
          </a:p>
        </p:txBody>
      </p:sp>
      <p:sp>
        <p:nvSpPr>
          <p:cNvPr id="4" name="TextBox 4">
            <a:extLst>
              <a:ext uri="{FF2B5EF4-FFF2-40B4-BE49-F238E27FC236}">
                <a16:creationId xmlns:a16="http://schemas.microsoft.com/office/drawing/2014/main" id="{98106100-5691-D36C-8F12-79DAD33CF6B8}"/>
              </a:ext>
            </a:extLst>
          </p:cNvPr>
          <p:cNvSpPr txBox="1"/>
          <p:nvPr/>
        </p:nvSpPr>
        <p:spPr>
          <a:xfrm>
            <a:off x="529663" y="1801261"/>
            <a:ext cx="5340416" cy="4739695"/>
          </a:xfrm>
          <a:prstGeom prst="rect">
            <a:avLst/>
          </a:prstGeom>
        </p:spPr>
        <p:txBody>
          <a:bodyPr lIns="0" tIns="0" rIns="0" bIns="0" rtlCol="0" anchor="t">
            <a:spAutoFit/>
          </a:bodyPr>
          <a:lstStyle/>
          <a:p>
            <a:pPr>
              <a:lnSpc>
                <a:spcPts val="3070"/>
              </a:lnSpc>
            </a:pPr>
            <a:r>
              <a:rPr lang="en-US" sz="2047">
                <a:solidFill>
                  <a:srgbClr val="000000"/>
                </a:solidFill>
                <a:latin typeface="Merriweather"/>
              </a:rPr>
              <a:t>Headings are section titles on a webpage that provide a logical hierarchy for the content.</a:t>
            </a:r>
          </a:p>
          <a:p>
            <a:pPr>
              <a:lnSpc>
                <a:spcPts val="3070"/>
              </a:lnSpc>
            </a:pPr>
            <a:endParaRPr lang="en-US" sz="2047">
              <a:solidFill>
                <a:srgbClr val="000000"/>
              </a:solidFill>
              <a:latin typeface="Merriweather"/>
            </a:endParaRPr>
          </a:p>
          <a:p>
            <a:pPr marL="441899" lvl="1" indent="-220950">
              <a:lnSpc>
                <a:spcPts val="3070"/>
              </a:lnSpc>
              <a:buFont typeface="Arial"/>
              <a:buChar char="•"/>
            </a:pPr>
            <a:r>
              <a:rPr lang="en-US" sz="2047">
                <a:solidFill>
                  <a:srgbClr val="000000"/>
                </a:solidFill>
                <a:latin typeface="Merriweather Bold"/>
              </a:rPr>
              <a:t>Heading 1:</a:t>
            </a:r>
            <a:r>
              <a:rPr lang="en-US" sz="2047">
                <a:solidFill>
                  <a:srgbClr val="000000"/>
                </a:solidFill>
                <a:latin typeface="Merriweather"/>
              </a:rPr>
              <a:t> The main title of the page.</a:t>
            </a:r>
          </a:p>
          <a:p>
            <a:pPr marL="441899" lvl="1" indent="-220950">
              <a:lnSpc>
                <a:spcPts val="3070"/>
              </a:lnSpc>
              <a:buFont typeface="Arial"/>
              <a:buChar char="•"/>
            </a:pPr>
            <a:r>
              <a:rPr lang="en-US" sz="2047">
                <a:solidFill>
                  <a:srgbClr val="000000"/>
                </a:solidFill>
                <a:latin typeface="Merriweather Bold"/>
              </a:rPr>
              <a:t>Heading 2:</a:t>
            </a:r>
            <a:r>
              <a:rPr lang="en-US" sz="2047">
                <a:solidFill>
                  <a:srgbClr val="000000"/>
                </a:solidFill>
                <a:latin typeface="Merriweather"/>
              </a:rPr>
              <a:t> Major section or topic titles.</a:t>
            </a:r>
          </a:p>
          <a:p>
            <a:pPr marL="441899" lvl="1" indent="-220950">
              <a:lnSpc>
                <a:spcPts val="3070"/>
              </a:lnSpc>
              <a:buFont typeface="Arial"/>
              <a:buChar char="•"/>
            </a:pPr>
            <a:r>
              <a:rPr lang="en-US" sz="2047">
                <a:solidFill>
                  <a:srgbClr val="000000"/>
                </a:solidFill>
                <a:latin typeface="Merriweather Bold"/>
              </a:rPr>
              <a:t>Headings 3-6:</a:t>
            </a:r>
            <a:r>
              <a:rPr lang="en-US" sz="2047">
                <a:solidFill>
                  <a:srgbClr val="000000"/>
                </a:solidFill>
                <a:latin typeface="Merriweather"/>
              </a:rPr>
              <a:t> Subsections and subtopics that fall under Heading 2 sections, in descending order.</a:t>
            </a:r>
          </a:p>
          <a:p>
            <a:pPr>
              <a:lnSpc>
                <a:spcPts val="3070"/>
              </a:lnSpc>
            </a:pPr>
            <a:endParaRPr lang="en-US" sz="2047">
              <a:solidFill>
                <a:srgbClr val="000000"/>
              </a:solidFill>
              <a:latin typeface="Merriweather"/>
            </a:endParaRPr>
          </a:p>
        </p:txBody>
      </p:sp>
      <p:sp>
        <p:nvSpPr>
          <p:cNvPr id="5" name="TextBox 5">
            <a:extLst>
              <a:ext uri="{FF2B5EF4-FFF2-40B4-BE49-F238E27FC236}">
                <a16:creationId xmlns:a16="http://schemas.microsoft.com/office/drawing/2014/main" id="{00ECBE0E-A90D-9F79-1ABF-2797E54C050B}"/>
              </a:ext>
            </a:extLst>
          </p:cNvPr>
          <p:cNvSpPr txBox="1"/>
          <p:nvPr/>
        </p:nvSpPr>
        <p:spPr>
          <a:xfrm>
            <a:off x="6712716" y="4883492"/>
            <a:ext cx="4432627" cy="571951"/>
          </a:xfrm>
          <a:prstGeom prst="rect">
            <a:avLst/>
          </a:prstGeom>
        </p:spPr>
        <p:txBody>
          <a:bodyPr lIns="0" tIns="0" rIns="0" bIns="0" rtlCol="0" anchor="t">
            <a:spAutoFit/>
          </a:bodyPr>
          <a:lstStyle/>
          <a:p>
            <a:pPr algn="ctr">
              <a:lnSpc>
                <a:spcPts val="2337"/>
              </a:lnSpc>
              <a:spcBef>
                <a:spcPct val="0"/>
              </a:spcBef>
            </a:pPr>
            <a:r>
              <a:rPr lang="en-US" sz="1669" dirty="0">
                <a:solidFill>
                  <a:srgbClr val="000000"/>
                </a:solidFill>
                <a:latin typeface="Merriweather Italics"/>
              </a:rPr>
              <a:t>This Word document uses heading styles (blue text) to outline the content.</a:t>
            </a:r>
          </a:p>
        </p:txBody>
      </p:sp>
    </p:spTree>
    <p:extLst>
      <p:ext uri="{BB962C8B-B14F-4D97-AF65-F5344CB8AC3E}">
        <p14:creationId xmlns:p14="http://schemas.microsoft.com/office/powerpoint/2010/main" val="3825576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C7CD5-D9A0-1031-FF8B-642EAA4ECAA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728997A-64FE-FB5B-CC1C-0BC65DCE6A50}"/>
              </a:ext>
            </a:extLst>
          </p:cNvPr>
          <p:cNvSpPr/>
          <p:nvPr/>
        </p:nvSpPr>
        <p:spPr>
          <a:xfrm>
            <a:off x="1051512" y="504009"/>
            <a:ext cx="10088976" cy="5600801"/>
          </a:xfrm>
          <a:custGeom>
            <a:avLst/>
            <a:gdLst/>
            <a:ahLst/>
            <a:cxnLst/>
            <a:rect l="l" t="t" r="r" b="b"/>
            <a:pathLst>
              <a:path w="15133464" h="8401201">
                <a:moveTo>
                  <a:pt x="0" y="0"/>
                </a:moveTo>
                <a:lnTo>
                  <a:pt x="15133464" y="0"/>
                </a:lnTo>
                <a:lnTo>
                  <a:pt x="15133464" y="8401201"/>
                </a:lnTo>
                <a:lnTo>
                  <a:pt x="0" y="8401201"/>
                </a:lnTo>
                <a:lnTo>
                  <a:pt x="0" y="0"/>
                </a:lnTo>
                <a:close/>
              </a:path>
            </a:pathLst>
          </a:custGeom>
          <a:blipFill>
            <a:blip r:embed="rId3"/>
            <a:stretch>
              <a:fillRect b="-199"/>
            </a:stretch>
          </a:blipFill>
        </p:spPr>
        <p:txBody>
          <a:bodyPr/>
          <a:lstStyle/>
          <a:p>
            <a:endParaRPr lang="en-US" sz="1200"/>
          </a:p>
        </p:txBody>
      </p:sp>
      <p:sp>
        <p:nvSpPr>
          <p:cNvPr id="3" name="TextBox 3">
            <a:extLst>
              <a:ext uri="{FF2B5EF4-FFF2-40B4-BE49-F238E27FC236}">
                <a16:creationId xmlns:a16="http://schemas.microsoft.com/office/drawing/2014/main" id="{1F277C74-9A9F-85AA-4CBA-44D4ADC6F111}"/>
              </a:ext>
            </a:extLst>
          </p:cNvPr>
          <p:cNvSpPr txBox="1"/>
          <p:nvPr/>
        </p:nvSpPr>
        <p:spPr>
          <a:xfrm>
            <a:off x="1051512" y="6066710"/>
            <a:ext cx="10088976" cy="276999"/>
          </a:xfrm>
          <a:prstGeom prst="rect">
            <a:avLst/>
          </a:prstGeom>
        </p:spPr>
        <p:txBody>
          <a:bodyPr lIns="0" tIns="0" rIns="0" bIns="0" rtlCol="0" anchor="t">
            <a:spAutoFit/>
          </a:bodyPr>
          <a:lstStyle/>
          <a:p>
            <a:pPr algn="ctr">
              <a:lnSpc>
                <a:spcPts val="2337"/>
              </a:lnSpc>
              <a:spcBef>
                <a:spcPct val="0"/>
              </a:spcBef>
            </a:pPr>
            <a:r>
              <a:rPr lang="en-US" sz="1669">
                <a:solidFill>
                  <a:srgbClr val="000000"/>
                </a:solidFill>
                <a:latin typeface="Merriweather Italics"/>
              </a:rPr>
              <a:t>Heading styles on a UGA Extension county website.</a:t>
            </a:r>
          </a:p>
        </p:txBody>
      </p:sp>
    </p:spTree>
    <p:extLst>
      <p:ext uri="{BB962C8B-B14F-4D97-AF65-F5344CB8AC3E}">
        <p14:creationId xmlns:p14="http://schemas.microsoft.com/office/powerpoint/2010/main" val="1468017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AE9B7-1CD8-DEBD-3594-BEDECAE1AC5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0E4FF8C-D116-B65C-A284-57FA9FAB8697}"/>
              </a:ext>
            </a:extLst>
          </p:cNvPr>
          <p:cNvSpPr/>
          <p:nvPr/>
        </p:nvSpPr>
        <p:spPr>
          <a:xfrm>
            <a:off x="1923210" y="963435"/>
            <a:ext cx="8345580" cy="4375861"/>
          </a:xfrm>
          <a:custGeom>
            <a:avLst/>
            <a:gdLst/>
            <a:ahLst/>
            <a:cxnLst/>
            <a:rect l="l" t="t" r="r" b="b"/>
            <a:pathLst>
              <a:path w="12518370" h="6563792">
                <a:moveTo>
                  <a:pt x="0" y="0"/>
                </a:moveTo>
                <a:lnTo>
                  <a:pt x="12518370" y="0"/>
                </a:lnTo>
                <a:lnTo>
                  <a:pt x="12518370" y="6563792"/>
                </a:lnTo>
                <a:lnTo>
                  <a:pt x="0" y="6563792"/>
                </a:lnTo>
                <a:lnTo>
                  <a:pt x="0" y="0"/>
                </a:lnTo>
                <a:close/>
              </a:path>
            </a:pathLst>
          </a:custGeom>
          <a:blipFill>
            <a:blip r:embed="rId3"/>
            <a:stretch>
              <a:fillRect/>
            </a:stretch>
          </a:blipFill>
        </p:spPr>
        <p:txBody>
          <a:bodyPr/>
          <a:lstStyle/>
          <a:p>
            <a:endParaRPr lang="en-US" sz="1200"/>
          </a:p>
        </p:txBody>
      </p:sp>
      <p:sp>
        <p:nvSpPr>
          <p:cNvPr id="3" name="TextBox 3">
            <a:extLst>
              <a:ext uri="{FF2B5EF4-FFF2-40B4-BE49-F238E27FC236}">
                <a16:creationId xmlns:a16="http://schemas.microsoft.com/office/drawing/2014/main" id="{478507D8-F3BE-63A6-FA85-5B6F969C1B5D}"/>
              </a:ext>
            </a:extLst>
          </p:cNvPr>
          <p:cNvSpPr txBox="1"/>
          <p:nvPr/>
        </p:nvSpPr>
        <p:spPr>
          <a:xfrm>
            <a:off x="1051512" y="5607283"/>
            <a:ext cx="10088976" cy="276999"/>
          </a:xfrm>
          <a:prstGeom prst="rect">
            <a:avLst/>
          </a:prstGeom>
        </p:spPr>
        <p:txBody>
          <a:bodyPr lIns="0" tIns="0" rIns="0" bIns="0" rtlCol="0" anchor="t">
            <a:spAutoFit/>
          </a:bodyPr>
          <a:lstStyle/>
          <a:p>
            <a:pPr algn="ctr">
              <a:lnSpc>
                <a:spcPts val="2337"/>
              </a:lnSpc>
              <a:spcBef>
                <a:spcPct val="0"/>
              </a:spcBef>
            </a:pPr>
            <a:r>
              <a:rPr lang="en-US" sz="1669">
                <a:solidFill>
                  <a:srgbClr val="000000"/>
                </a:solidFill>
                <a:latin typeface="Merriweather Italics"/>
              </a:rPr>
              <a:t>A visual representation of the outline provided by a screen reader for a webpage's headings.</a:t>
            </a:r>
          </a:p>
        </p:txBody>
      </p:sp>
    </p:spTree>
    <p:extLst>
      <p:ext uri="{BB962C8B-B14F-4D97-AF65-F5344CB8AC3E}">
        <p14:creationId xmlns:p14="http://schemas.microsoft.com/office/powerpoint/2010/main" val="1207448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2038D-D09A-7086-5324-94FDE21AE8B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2CA86E-51EC-D98E-F481-F93AE6CDB298}"/>
              </a:ext>
            </a:extLst>
          </p:cNvPr>
          <p:cNvSpPr/>
          <p:nvPr/>
        </p:nvSpPr>
        <p:spPr>
          <a:xfrm>
            <a:off x="612427" y="3773615"/>
            <a:ext cx="10811008" cy="1844532"/>
          </a:xfrm>
          <a:custGeom>
            <a:avLst/>
            <a:gdLst/>
            <a:ahLst/>
            <a:cxnLst/>
            <a:rect l="l" t="t" r="r" b="b"/>
            <a:pathLst>
              <a:path w="16216512" h="2766798">
                <a:moveTo>
                  <a:pt x="0" y="0"/>
                </a:moveTo>
                <a:lnTo>
                  <a:pt x="16216512" y="0"/>
                </a:lnTo>
                <a:lnTo>
                  <a:pt x="16216512" y="2766798"/>
                </a:lnTo>
                <a:lnTo>
                  <a:pt x="0" y="2766798"/>
                </a:lnTo>
                <a:lnTo>
                  <a:pt x="0" y="0"/>
                </a:lnTo>
                <a:close/>
              </a:path>
            </a:pathLst>
          </a:custGeom>
          <a:blipFill>
            <a:blip r:embed="rId3"/>
            <a:stretch>
              <a:fillRect/>
            </a:stretch>
          </a:blipFill>
        </p:spPr>
        <p:txBody>
          <a:bodyPr/>
          <a:lstStyle/>
          <a:p>
            <a:endParaRPr lang="en-US" sz="1200"/>
          </a:p>
        </p:txBody>
      </p:sp>
      <p:sp>
        <p:nvSpPr>
          <p:cNvPr id="3" name="TextBox 3">
            <a:extLst>
              <a:ext uri="{FF2B5EF4-FFF2-40B4-BE49-F238E27FC236}">
                <a16:creationId xmlns:a16="http://schemas.microsoft.com/office/drawing/2014/main" id="{EAFC7C95-C8C3-CB4A-5D79-03FABFBE88B5}"/>
              </a:ext>
            </a:extLst>
          </p:cNvPr>
          <p:cNvSpPr txBox="1"/>
          <p:nvPr/>
        </p:nvSpPr>
        <p:spPr>
          <a:xfrm>
            <a:off x="529664" y="455810"/>
            <a:ext cx="9523263" cy="628377"/>
          </a:xfrm>
          <a:prstGeom prst="rect">
            <a:avLst/>
          </a:prstGeom>
        </p:spPr>
        <p:txBody>
          <a:bodyPr lIns="0" tIns="0" rIns="0" bIns="0" rtlCol="0" anchor="t">
            <a:spAutoFit/>
          </a:bodyPr>
          <a:lstStyle/>
          <a:p>
            <a:pPr>
              <a:lnSpc>
                <a:spcPts val="4920"/>
              </a:lnSpc>
            </a:pPr>
            <a:r>
              <a:rPr lang="en-US" sz="4100">
                <a:solidFill>
                  <a:srgbClr val="BA0C2F"/>
                </a:solidFill>
                <a:latin typeface="Oswald Medium"/>
              </a:rPr>
              <a:t>Don’t Use Heading Formats to Emphasize Text!</a:t>
            </a:r>
          </a:p>
        </p:txBody>
      </p:sp>
      <p:sp>
        <p:nvSpPr>
          <p:cNvPr id="4" name="TextBox 4">
            <a:extLst>
              <a:ext uri="{FF2B5EF4-FFF2-40B4-BE49-F238E27FC236}">
                <a16:creationId xmlns:a16="http://schemas.microsoft.com/office/drawing/2014/main" id="{A7F04C7F-21EE-4456-8E3D-BF74A688565E}"/>
              </a:ext>
            </a:extLst>
          </p:cNvPr>
          <p:cNvSpPr txBox="1"/>
          <p:nvPr/>
        </p:nvSpPr>
        <p:spPr>
          <a:xfrm>
            <a:off x="529664" y="1341117"/>
            <a:ext cx="10976537" cy="1559338"/>
          </a:xfrm>
          <a:prstGeom prst="rect">
            <a:avLst/>
          </a:prstGeom>
        </p:spPr>
        <p:txBody>
          <a:bodyPr lIns="0" tIns="0" rIns="0" bIns="0" rtlCol="0" anchor="t">
            <a:spAutoFit/>
          </a:bodyPr>
          <a:lstStyle/>
          <a:p>
            <a:pPr marL="441899" lvl="1" indent="-220950">
              <a:lnSpc>
                <a:spcPts val="3070"/>
              </a:lnSpc>
              <a:buFont typeface="Arial"/>
              <a:buChar char="•"/>
            </a:pPr>
            <a:r>
              <a:rPr lang="en-US" sz="2047">
                <a:solidFill>
                  <a:srgbClr val="000000"/>
                </a:solidFill>
                <a:latin typeface="Merriweather Bold"/>
              </a:rPr>
              <a:t>Screen readers use headings to help the user navigate information on the page!</a:t>
            </a:r>
            <a:r>
              <a:rPr lang="en-US" sz="2047">
                <a:solidFill>
                  <a:srgbClr val="000000"/>
                </a:solidFill>
                <a:latin typeface="Merriweather"/>
              </a:rPr>
              <a:t> </a:t>
            </a:r>
          </a:p>
          <a:p>
            <a:pPr marL="441899" lvl="1" indent="-220950">
              <a:lnSpc>
                <a:spcPts val="3070"/>
              </a:lnSpc>
              <a:buFont typeface="Arial"/>
              <a:buChar char="•"/>
            </a:pPr>
            <a:r>
              <a:rPr lang="en-US" sz="2047">
                <a:solidFill>
                  <a:srgbClr val="000000"/>
                </a:solidFill>
                <a:latin typeface="Merriweather"/>
              </a:rPr>
              <a:t>Headings applied to for visual emphasis can make the document </a:t>
            </a:r>
            <a:r>
              <a:rPr lang="en-US" sz="2047">
                <a:solidFill>
                  <a:srgbClr val="000000"/>
                </a:solidFill>
                <a:latin typeface="Merriweather Bold"/>
              </a:rPr>
              <a:t>harder</a:t>
            </a:r>
            <a:r>
              <a:rPr lang="en-US" sz="2047">
                <a:solidFill>
                  <a:srgbClr val="000000"/>
                </a:solidFill>
                <a:latin typeface="Merriweather"/>
              </a:rPr>
              <a:t> to read for users who rely on assistive technology.</a:t>
            </a:r>
          </a:p>
          <a:p>
            <a:pPr>
              <a:lnSpc>
                <a:spcPts val="3070"/>
              </a:lnSpc>
            </a:pPr>
            <a:endParaRPr lang="en-US" sz="2047">
              <a:solidFill>
                <a:srgbClr val="000000"/>
              </a:solidFill>
              <a:latin typeface="Merriweather"/>
            </a:endParaRPr>
          </a:p>
        </p:txBody>
      </p:sp>
      <p:sp>
        <p:nvSpPr>
          <p:cNvPr id="5" name="TextBox 5">
            <a:extLst>
              <a:ext uri="{FF2B5EF4-FFF2-40B4-BE49-F238E27FC236}">
                <a16:creationId xmlns:a16="http://schemas.microsoft.com/office/drawing/2014/main" id="{100F2A48-A7EE-8C03-1CDA-B425DCFB21E7}"/>
              </a:ext>
            </a:extLst>
          </p:cNvPr>
          <p:cNvSpPr txBox="1"/>
          <p:nvPr/>
        </p:nvSpPr>
        <p:spPr>
          <a:xfrm>
            <a:off x="2193547" y="3169572"/>
            <a:ext cx="1917731" cy="390235"/>
          </a:xfrm>
          <a:prstGeom prst="rect">
            <a:avLst/>
          </a:prstGeom>
        </p:spPr>
        <p:txBody>
          <a:bodyPr lIns="0" tIns="0" rIns="0" bIns="0" rtlCol="0" anchor="t">
            <a:spAutoFit/>
          </a:bodyPr>
          <a:lstStyle/>
          <a:p>
            <a:pPr>
              <a:lnSpc>
                <a:spcPts val="3270"/>
              </a:lnSpc>
            </a:pPr>
            <a:r>
              <a:rPr lang="en-US" sz="2180">
                <a:solidFill>
                  <a:srgbClr val="BA0C2F"/>
                </a:solidFill>
                <a:latin typeface="Merriweather Bold"/>
              </a:rPr>
              <a:t>Don’t do this!</a:t>
            </a:r>
          </a:p>
        </p:txBody>
      </p:sp>
      <p:sp>
        <p:nvSpPr>
          <p:cNvPr id="6" name="TextBox 6">
            <a:extLst>
              <a:ext uri="{FF2B5EF4-FFF2-40B4-BE49-F238E27FC236}">
                <a16:creationId xmlns:a16="http://schemas.microsoft.com/office/drawing/2014/main" id="{4A237236-B54F-7E0D-FC98-66894DCCB4E2}"/>
              </a:ext>
            </a:extLst>
          </p:cNvPr>
          <p:cNvSpPr txBox="1"/>
          <p:nvPr/>
        </p:nvSpPr>
        <p:spPr>
          <a:xfrm>
            <a:off x="6420561" y="3133141"/>
            <a:ext cx="4712004" cy="390171"/>
          </a:xfrm>
          <a:prstGeom prst="rect">
            <a:avLst/>
          </a:prstGeom>
        </p:spPr>
        <p:txBody>
          <a:bodyPr lIns="0" tIns="0" rIns="0" bIns="0" rtlCol="0" anchor="t">
            <a:spAutoFit/>
          </a:bodyPr>
          <a:lstStyle/>
          <a:p>
            <a:pPr algn="ctr">
              <a:lnSpc>
                <a:spcPts val="3265"/>
              </a:lnSpc>
            </a:pPr>
            <a:r>
              <a:rPr lang="en-US" sz="2177">
                <a:solidFill>
                  <a:srgbClr val="004E60"/>
                </a:solidFill>
                <a:latin typeface="Merriweather Bold"/>
              </a:rPr>
              <a:t>Instead, do something like this:</a:t>
            </a:r>
          </a:p>
        </p:txBody>
      </p:sp>
    </p:spTree>
    <p:extLst>
      <p:ext uri="{BB962C8B-B14F-4D97-AF65-F5344CB8AC3E}">
        <p14:creationId xmlns:p14="http://schemas.microsoft.com/office/powerpoint/2010/main" val="421619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42269-527B-C975-6FC3-716640FC033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4E9FAF6-5FFA-5F94-35F2-CEF5A8DEFD58}"/>
              </a:ext>
            </a:extLst>
          </p:cNvPr>
          <p:cNvSpPr txBox="1"/>
          <p:nvPr/>
        </p:nvSpPr>
        <p:spPr>
          <a:xfrm>
            <a:off x="685800" y="3134301"/>
            <a:ext cx="5152902" cy="2273251"/>
          </a:xfrm>
          <a:prstGeom prst="rect">
            <a:avLst/>
          </a:prstGeom>
        </p:spPr>
        <p:txBody>
          <a:bodyPr wrap="square" lIns="0" tIns="0" rIns="0" bIns="0" rtlCol="0" anchor="t">
            <a:spAutoFit/>
          </a:bodyPr>
          <a:lstStyle/>
          <a:p>
            <a:pPr indent="-198107">
              <a:lnSpc>
                <a:spcPts val="3600"/>
              </a:lnSpc>
            </a:pPr>
            <a:r>
              <a:rPr lang="en-US" sz="2400" dirty="0">
                <a:solidFill>
                  <a:srgbClr val="000000"/>
                </a:solidFill>
                <a:latin typeface="Merriweather"/>
              </a:rPr>
              <a:t>The title of our article is a Heading 1.</a:t>
            </a:r>
          </a:p>
          <a:p>
            <a:pPr indent="-198107">
              <a:lnSpc>
                <a:spcPts val="3600"/>
              </a:lnSpc>
            </a:pPr>
            <a:endParaRPr lang="en-US" sz="2400" dirty="0">
              <a:solidFill>
                <a:srgbClr val="000000"/>
              </a:solidFill>
              <a:latin typeface="Merriweather"/>
            </a:endParaRPr>
          </a:p>
          <a:p>
            <a:pPr indent="-198107">
              <a:lnSpc>
                <a:spcPts val="3600"/>
              </a:lnSpc>
            </a:pPr>
            <a:r>
              <a:rPr lang="en-US" sz="2400" dirty="0">
                <a:solidFill>
                  <a:srgbClr val="000000"/>
                </a:solidFill>
                <a:latin typeface="Merriweather"/>
              </a:rPr>
              <a:t>Each section title of our article is in Heading 2 format.</a:t>
            </a:r>
          </a:p>
        </p:txBody>
      </p:sp>
      <p:sp>
        <p:nvSpPr>
          <p:cNvPr id="3" name="TextBox 3">
            <a:extLst>
              <a:ext uri="{FF2B5EF4-FFF2-40B4-BE49-F238E27FC236}">
                <a16:creationId xmlns:a16="http://schemas.microsoft.com/office/drawing/2014/main" id="{6CB13D62-DFF6-4B32-2FFC-BD1F64EB6FFE}"/>
              </a:ext>
            </a:extLst>
          </p:cNvPr>
          <p:cNvSpPr txBox="1"/>
          <p:nvPr/>
        </p:nvSpPr>
        <p:spPr>
          <a:xfrm>
            <a:off x="685799" y="1371460"/>
            <a:ext cx="5152902" cy="1256754"/>
          </a:xfrm>
          <a:prstGeom prst="rect">
            <a:avLst/>
          </a:prstGeom>
        </p:spPr>
        <p:txBody>
          <a:bodyPr wrap="square" lIns="0" tIns="0" rIns="0" bIns="0" rtlCol="0" anchor="t">
            <a:spAutoFit/>
          </a:bodyPr>
          <a:lstStyle/>
          <a:p>
            <a:pPr>
              <a:lnSpc>
                <a:spcPts val="4920"/>
              </a:lnSpc>
            </a:pPr>
            <a:r>
              <a:rPr lang="en-US" sz="4100" dirty="0">
                <a:solidFill>
                  <a:srgbClr val="BA0C2F"/>
                </a:solidFill>
                <a:latin typeface="Oswald Medium"/>
              </a:rPr>
              <a:t>Our improved article uses headings!</a:t>
            </a:r>
          </a:p>
        </p:txBody>
      </p:sp>
      <p:pic>
        <p:nvPicPr>
          <p:cNvPr id="7" name="Picture 6" descr="A person holding a chicken&#10;&#10;AI-generated content may be incorrect.">
            <a:extLst>
              <a:ext uri="{FF2B5EF4-FFF2-40B4-BE49-F238E27FC236}">
                <a16:creationId xmlns:a16="http://schemas.microsoft.com/office/drawing/2014/main" id="{980CF20A-4DBF-2ADD-9CD2-E1E318D79B6A}"/>
              </a:ext>
            </a:extLst>
          </p:cNvPr>
          <p:cNvPicPr>
            <a:picLocks noChangeAspect="1"/>
          </p:cNvPicPr>
          <p:nvPr/>
        </p:nvPicPr>
        <p:blipFill>
          <a:blip r:embed="rId3"/>
          <a:srcRect b="25736"/>
          <a:stretch/>
        </p:blipFill>
        <p:spPr>
          <a:xfrm>
            <a:off x="6353299" y="-198464"/>
            <a:ext cx="5560670" cy="7254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7653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06A9-6A6F-7AC1-4F47-D1240C9D2C6F}"/>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88E40C13-E212-53A5-97A2-4B995A0D4316}"/>
              </a:ext>
            </a:extLst>
          </p:cNvPr>
          <p:cNvSpPr txBox="1"/>
          <p:nvPr/>
        </p:nvSpPr>
        <p:spPr>
          <a:xfrm>
            <a:off x="1186249" y="1736730"/>
            <a:ext cx="9539754" cy="1384995"/>
          </a:xfrm>
          <a:prstGeom prst="rect">
            <a:avLst/>
          </a:prstGeom>
        </p:spPr>
        <p:txBody>
          <a:bodyPr wrap="square" lIns="0" tIns="0" rIns="0" bIns="0" rtlCol="0" anchor="t">
            <a:spAutoFit/>
          </a:bodyPr>
          <a:lstStyle/>
          <a:p>
            <a:pPr algn="ctr">
              <a:lnSpc>
                <a:spcPct val="150000"/>
              </a:lnSpc>
            </a:pPr>
            <a:r>
              <a:rPr lang="en-US" sz="3600" b="1" dirty="0">
                <a:latin typeface="Merriweather" panose="02000000000000000000" pitchFamily="2" charset="77"/>
                <a:cs typeface="Merriweather" panose="02000000000000000000" pitchFamily="2" charset="77"/>
              </a:rPr>
              <a:t>Scenario #3: </a:t>
            </a:r>
          </a:p>
          <a:p>
            <a:pPr algn="ctr"/>
            <a:r>
              <a:rPr lang="en-US" sz="3600" dirty="0">
                <a:latin typeface="Merriweather" panose="02000000000000000000" pitchFamily="2" charset="77"/>
                <a:cs typeface="Merriweather" panose="02000000000000000000" pitchFamily="2" charset="77"/>
              </a:rPr>
              <a:t>You are giving a presentation over Zoom.</a:t>
            </a:r>
            <a:endParaRPr lang="en-US" sz="3600" dirty="0">
              <a:solidFill>
                <a:srgbClr val="000000"/>
              </a:solidFill>
              <a:latin typeface="Merriweather" panose="02000000000000000000" pitchFamily="2" charset="77"/>
              <a:cs typeface="Merriweather" panose="02000000000000000000" pitchFamily="2" charset="77"/>
            </a:endParaRPr>
          </a:p>
        </p:txBody>
      </p:sp>
      <p:pic>
        <p:nvPicPr>
          <p:cNvPr id="4" name="Graphic 3" descr="Teacher with solid fill">
            <a:extLst>
              <a:ext uri="{FF2B5EF4-FFF2-40B4-BE49-F238E27FC236}">
                <a16:creationId xmlns:a16="http://schemas.microsoft.com/office/drawing/2014/main" id="{4372E610-0397-E728-DD63-8AB1BEC6D9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1965" y="3223591"/>
            <a:ext cx="1663148" cy="1663148"/>
          </a:xfrm>
          <a:prstGeom prst="rect">
            <a:avLst/>
          </a:prstGeom>
        </p:spPr>
      </p:pic>
    </p:spTree>
    <p:extLst>
      <p:ext uri="{BB962C8B-B14F-4D97-AF65-F5344CB8AC3E}">
        <p14:creationId xmlns:p14="http://schemas.microsoft.com/office/powerpoint/2010/main" val="1764972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11E67-0D82-1045-9FA5-8BF93100F76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B318AF1-F94F-5D12-23EC-A8B10A225411}"/>
              </a:ext>
            </a:extLst>
          </p:cNvPr>
          <p:cNvSpPr txBox="1"/>
          <p:nvPr/>
        </p:nvSpPr>
        <p:spPr>
          <a:xfrm>
            <a:off x="685800" y="1751484"/>
            <a:ext cx="10820400" cy="4482189"/>
          </a:xfrm>
          <a:prstGeom prst="rect">
            <a:avLst/>
          </a:prstGeom>
        </p:spPr>
        <p:txBody>
          <a:bodyPr lIns="0" tIns="0" rIns="0" bIns="0" rtlCol="0" anchor="t">
            <a:spAutoFit/>
          </a:bodyPr>
          <a:lstStyle/>
          <a:p>
            <a:pPr>
              <a:lnSpc>
                <a:spcPts val="3170"/>
              </a:lnSpc>
            </a:pPr>
            <a:r>
              <a:rPr lang="en-US" sz="2113" dirty="0">
                <a:solidFill>
                  <a:srgbClr val="000000"/>
                </a:solidFill>
                <a:latin typeface="Merriweather Bold"/>
              </a:rPr>
              <a:t>Two options:</a:t>
            </a:r>
          </a:p>
          <a:p>
            <a:pPr marL="456293" lvl="1" indent="-228147">
              <a:lnSpc>
                <a:spcPts val="3170"/>
              </a:lnSpc>
              <a:buFont typeface="Arial"/>
              <a:buChar char="•"/>
            </a:pPr>
            <a:r>
              <a:rPr lang="en-US" sz="2113" dirty="0">
                <a:solidFill>
                  <a:srgbClr val="000000"/>
                </a:solidFill>
                <a:latin typeface="Merriweather"/>
              </a:rPr>
              <a:t>Zoom - “Live Transcription” during meetings/webinars</a:t>
            </a:r>
          </a:p>
          <a:p>
            <a:pPr marL="456293" lvl="1" indent="-228147">
              <a:lnSpc>
                <a:spcPts val="3170"/>
              </a:lnSpc>
              <a:buFont typeface="Arial"/>
              <a:buChar char="•"/>
            </a:pPr>
            <a:r>
              <a:rPr lang="en-US" sz="2113" dirty="0">
                <a:solidFill>
                  <a:srgbClr val="000000"/>
                </a:solidFill>
                <a:latin typeface="Merriweather"/>
              </a:rPr>
              <a:t>Microsoft PowerPoint – Subtitles during presentation</a:t>
            </a:r>
          </a:p>
          <a:p>
            <a:pPr>
              <a:lnSpc>
                <a:spcPts val="3170"/>
              </a:lnSpc>
            </a:pPr>
            <a:endParaRPr lang="en-US" sz="2113" dirty="0">
              <a:solidFill>
                <a:srgbClr val="000000"/>
              </a:solidFill>
              <a:latin typeface="Merriweather"/>
            </a:endParaRPr>
          </a:p>
          <a:p>
            <a:pPr>
              <a:lnSpc>
                <a:spcPts val="3170"/>
              </a:lnSpc>
            </a:pPr>
            <a:r>
              <a:rPr lang="en-US" sz="2113" dirty="0">
                <a:solidFill>
                  <a:srgbClr val="000000"/>
                </a:solidFill>
                <a:latin typeface="Merriweather Bold"/>
              </a:rPr>
              <a:t>For best results:</a:t>
            </a:r>
          </a:p>
          <a:p>
            <a:pPr marL="456293" lvl="1" indent="-228147">
              <a:lnSpc>
                <a:spcPts val="3170"/>
              </a:lnSpc>
              <a:buFont typeface="Arial"/>
              <a:buChar char="•"/>
            </a:pPr>
            <a:r>
              <a:rPr lang="en-US" sz="2113" dirty="0">
                <a:solidFill>
                  <a:srgbClr val="000000"/>
                </a:solidFill>
                <a:latin typeface="Merriweather"/>
              </a:rPr>
              <a:t>Use a headset with a microphone</a:t>
            </a:r>
          </a:p>
          <a:p>
            <a:pPr marL="456293" lvl="1" indent="-228147">
              <a:lnSpc>
                <a:spcPts val="3170"/>
              </a:lnSpc>
              <a:buFont typeface="Arial"/>
              <a:buChar char="•"/>
            </a:pPr>
            <a:r>
              <a:rPr lang="en-US" sz="2113" dirty="0">
                <a:solidFill>
                  <a:srgbClr val="000000"/>
                </a:solidFill>
                <a:latin typeface="Merriweather"/>
              </a:rPr>
              <a:t>Speak clearly</a:t>
            </a:r>
          </a:p>
          <a:p>
            <a:pPr marL="456293" lvl="1" indent="-228147">
              <a:lnSpc>
                <a:spcPts val="3170"/>
              </a:lnSpc>
              <a:buFont typeface="Arial"/>
              <a:buChar char="•"/>
            </a:pPr>
            <a:r>
              <a:rPr lang="en-US" sz="2113" dirty="0">
                <a:solidFill>
                  <a:srgbClr val="000000"/>
                </a:solidFill>
                <a:latin typeface="Merriweather"/>
              </a:rPr>
              <a:t>Have a reliable internet connection</a:t>
            </a:r>
          </a:p>
          <a:p>
            <a:pPr>
              <a:lnSpc>
                <a:spcPts val="3170"/>
              </a:lnSpc>
            </a:pPr>
            <a:endParaRPr lang="en-US" sz="2113" dirty="0">
              <a:solidFill>
                <a:srgbClr val="000000"/>
              </a:solidFill>
              <a:latin typeface="Merriweather"/>
            </a:endParaRPr>
          </a:p>
          <a:p>
            <a:pPr>
              <a:lnSpc>
                <a:spcPts val="3170"/>
              </a:lnSpc>
            </a:pPr>
            <a:r>
              <a:rPr lang="en-US" sz="2113" dirty="0">
                <a:solidFill>
                  <a:srgbClr val="000000"/>
                </a:solidFill>
                <a:latin typeface="Merriweather"/>
              </a:rPr>
              <a:t>Guide for captions in PowerPoint:</a:t>
            </a:r>
          </a:p>
          <a:p>
            <a:pPr>
              <a:lnSpc>
                <a:spcPts val="3170"/>
              </a:lnSpc>
            </a:pPr>
            <a:r>
              <a:rPr lang="en-US" sz="2113" u="sng" dirty="0">
                <a:solidFill>
                  <a:srgbClr val="004AAD"/>
                </a:solidFill>
                <a:latin typeface="Merriweather"/>
                <a:hlinkClick r:id="rId3" tooltip="https://oit.caes.uga.edu/live-captions-and-subtitles-in-powerpoint"/>
              </a:rPr>
              <a:t>Live Captions &amp; Subtitles in PowerPoint</a:t>
            </a:r>
          </a:p>
        </p:txBody>
      </p:sp>
      <p:sp>
        <p:nvSpPr>
          <p:cNvPr id="3" name="TextBox 3">
            <a:extLst>
              <a:ext uri="{FF2B5EF4-FFF2-40B4-BE49-F238E27FC236}">
                <a16:creationId xmlns:a16="http://schemas.microsoft.com/office/drawing/2014/main" id="{AD3C80D6-BA7F-8499-BEE1-D64440629E74}"/>
              </a:ext>
            </a:extLst>
          </p:cNvPr>
          <p:cNvSpPr txBox="1"/>
          <p:nvPr/>
        </p:nvSpPr>
        <p:spPr>
          <a:xfrm>
            <a:off x="685800" y="777902"/>
            <a:ext cx="10820400" cy="628377"/>
          </a:xfrm>
          <a:prstGeom prst="rect">
            <a:avLst/>
          </a:prstGeom>
        </p:spPr>
        <p:txBody>
          <a:bodyPr lIns="0" tIns="0" rIns="0" bIns="0" rtlCol="0" anchor="t">
            <a:spAutoFit/>
          </a:bodyPr>
          <a:lstStyle/>
          <a:p>
            <a:pPr>
              <a:lnSpc>
                <a:spcPts val="4920"/>
              </a:lnSpc>
            </a:pPr>
            <a:r>
              <a:rPr lang="en-US" sz="4100">
                <a:solidFill>
                  <a:srgbClr val="BA0C2F"/>
                </a:solidFill>
                <a:latin typeface="Oswald Medium"/>
              </a:rPr>
              <a:t>Captioning for live presentations</a:t>
            </a:r>
          </a:p>
        </p:txBody>
      </p:sp>
    </p:spTree>
    <p:extLst>
      <p:ext uri="{BB962C8B-B14F-4D97-AF65-F5344CB8AC3E}">
        <p14:creationId xmlns:p14="http://schemas.microsoft.com/office/powerpoint/2010/main" val="2914010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7ED5F-226E-ED0B-6366-81390EB685E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149062FB-0CC6-550A-8F30-78B95EF8CF09}"/>
              </a:ext>
            </a:extLst>
          </p:cNvPr>
          <p:cNvSpPr txBox="1"/>
          <p:nvPr/>
        </p:nvSpPr>
        <p:spPr>
          <a:xfrm>
            <a:off x="632123" y="1392513"/>
            <a:ext cx="6038406" cy="4724370"/>
          </a:xfrm>
          <a:prstGeom prst="rect">
            <a:avLst/>
          </a:prstGeom>
        </p:spPr>
        <p:txBody>
          <a:bodyPr wrap="square" lIns="0" tIns="0" rIns="0" bIns="0" rtlCol="0" anchor="t">
            <a:spAutoFit/>
          </a:bodyPr>
          <a:lstStyle/>
          <a:p>
            <a:r>
              <a:rPr lang="en-US" sz="2200" b="1" dirty="0">
                <a:latin typeface="Merriweather" panose="02000000000000000000" pitchFamily="2" charset="77"/>
                <a:cs typeface="Merriweather" panose="02000000000000000000" pitchFamily="2" charset="77"/>
                <a:hlinkClick r:id="rId3"/>
              </a:rPr>
              <a:t>oit.caes.uga.edu/accessibility</a:t>
            </a:r>
            <a:endParaRPr lang="en-US" sz="2200" b="1" dirty="0">
              <a:latin typeface="Merriweather" panose="02000000000000000000" pitchFamily="2" charset="77"/>
              <a:cs typeface="Merriweather" panose="02000000000000000000" pitchFamily="2" charset="77"/>
            </a:endParaRPr>
          </a:p>
          <a:p>
            <a:endParaRPr lang="en-US" sz="1900" dirty="0">
              <a:latin typeface="Merriweather" panose="02000000000000000000" pitchFamily="2" charset="77"/>
              <a:cs typeface="Merriweather" panose="02000000000000000000" pitchFamily="2" charset="77"/>
            </a:endParaRPr>
          </a:p>
          <a:p>
            <a:pPr marL="342900" indent="-342900">
              <a:buFont typeface="Arial" panose="020B0604020202020204" pitchFamily="34" charset="0"/>
              <a:buChar char="•"/>
            </a:pPr>
            <a:r>
              <a:rPr lang="en-US" sz="1900" b="1" dirty="0">
                <a:latin typeface="Merriweather" panose="02000000000000000000" pitchFamily="2" charset="77"/>
                <a:cs typeface="Merriweather" panose="02000000000000000000" pitchFamily="2" charset="77"/>
              </a:rPr>
              <a:t>Best Practices: </a:t>
            </a:r>
            <a:br>
              <a:rPr lang="en-US" sz="1900" dirty="0">
                <a:latin typeface="Merriweather" panose="02000000000000000000" pitchFamily="2" charset="77"/>
                <a:cs typeface="Merriweather" panose="02000000000000000000" pitchFamily="2" charset="77"/>
              </a:rPr>
            </a:br>
            <a:r>
              <a:rPr lang="en-US" sz="1900" dirty="0">
                <a:latin typeface="Merriweather" panose="02000000000000000000" pitchFamily="2" charset="77"/>
                <a:cs typeface="Merriweather" panose="02000000000000000000" pitchFamily="2" charset="77"/>
              </a:rPr>
              <a:t>Guidelines for headings, images, links, tables, color usage, video, and audio.</a:t>
            </a:r>
            <a:br>
              <a:rPr lang="en-US" sz="1900" dirty="0">
                <a:latin typeface="Merriweather" panose="02000000000000000000" pitchFamily="2" charset="77"/>
                <a:cs typeface="Merriweather" panose="02000000000000000000" pitchFamily="2" charset="77"/>
              </a:rPr>
            </a:br>
            <a:endParaRPr lang="en-US" sz="1900" dirty="0">
              <a:latin typeface="Merriweather" panose="02000000000000000000" pitchFamily="2" charset="77"/>
              <a:cs typeface="Merriweather" panose="02000000000000000000" pitchFamily="2" charset="77"/>
            </a:endParaRPr>
          </a:p>
          <a:p>
            <a:pPr marL="342900" indent="-342900">
              <a:buFont typeface="Arial" panose="020B0604020202020204" pitchFamily="34" charset="0"/>
              <a:buChar char="•"/>
            </a:pPr>
            <a:r>
              <a:rPr lang="en-US" sz="1900" b="1" dirty="0">
                <a:latin typeface="Merriweather" panose="02000000000000000000" pitchFamily="2" charset="77"/>
                <a:cs typeface="Merriweather" panose="02000000000000000000" pitchFamily="2" charset="77"/>
              </a:rPr>
              <a:t>Training Courses:</a:t>
            </a:r>
          </a:p>
          <a:p>
            <a:pPr marL="800100" lvl="1" indent="-342900">
              <a:buFont typeface="Arial" panose="020B0604020202020204" pitchFamily="34" charset="0"/>
              <a:buChar char="•"/>
            </a:pPr>
            <a:r>
              <a:rPr lang="en-US" sz="1900" dirty="0">
                <a:latin typeface="Merriweather" panose="02000000000000000000" pitchFamily="2" charset="77"/>
                <a:cs typeface="Merriweather" panose="02000000000000000000" pitchFamily="2" charset="77"/>
              </a:rPr>
              <a:t>Web Accessibility Course </a:t>
            </a:r>
            <a:br>
              <a:rPr lang="en-US" sz="1900" dirty="0">
                <a:latin typeface="Merriweather" panose="02000000000000000000" pitchFamily="2" charset="77"/>
                <a:cs typeface="Merriweather" panose="02000000000000000000" pitchFamily="2" charset="77"/>
              </a:rPr>
            </a:br>
            <a:r>
              <a:rPr lang="en-US" sz="1900" dirty="0">
                <a:latin typeface="Merriweather" panose="02000000000000000000" pitchFamily="2" charset="77"/>
                <a:cs typeface="Merriweather" panose="02000000000000000000" pitchFamily="2" charset="77"/>
              </a:rPr>
              <a:t>(for website managers)</a:t>
            </a:r>
          </a:p>
          <a:p>
            <a:pPr marL="800100" lvl="1" indent="-342900">
              <a:buFont typeface="Arial" panose="020B0604020202020204" pitchFamily="34" charset="0"/>
              <a:buChar char="•"/>
            </a:pPr>
            <a:r>
              <a:rPr lang="en-US" sz="1900" dirty="0">
                <a:latin typeface="Merriweather" panose="02000000000000000000" pitchFamily="2" charset="77"/>
                <a:cs typeface="Merriweather" panose="02000000000000000000" pitchFamily="2" charset="77"/>
              </a:rPr>
              <a:t>PDF Accessibility Course</a:t>
            </a:r>
            <a:br>
              <a:rPr lang="en-US" sz="1900" dirty="0">
                <a:latin typeface="Merriweather" panose="02000000000000000000" pitchFamily="2" charset="77"/>
                <a:cs typeface="Merriweather" panose="02000000000000000000" pitchFamily="2" charset="77"/>
              </a:rPr>
            </a:br>
            <a:endParaRPr lang="en-US" sz="1900" dirty="0">
              <a:latin typeface="Merriweather" panose="02000000000000000000" pitchFamily="2" charset="77"/>
              <a:cs typeface="Merriweather" panose="02000000000000000000" pitchFamily="2" charset="77"/>
            </a:endParaRPr>
          </a:p>
          <a:p>
            <a:pPr marL="342900" indent="-342900">
              <a:buFont typeface="Arial" panose="020B0604020202020204" pitchFamily="34" charset="0"/>
              <a:buChar char="•"/>
            </a:pPr>
            <a:r>
              <a:rPr lang="en-US" sz="1900" b="1" dirty="0">
                <a:latin typeface="Merriweather" panose="02000000000000000000" pitchFamily="2" charset="77"/>
                <a:cs typeface="Merriweather" panose="02000000000000000000" pitchFamily="2" charset="77"/>
              </a:rPr>
              <a:t>Software Guides &amp; Tools: </a:t>
            </a:r>
            <a:br>
              <a:rPr lang="en-US" sz="1900" dirty="0">
                <a:latin typeface="Merriweather" panose="02000000000000000000" pitchFamily="2" charset="77"/>
                <a:cs typeface="Merriweather" panose="02000000000000000000" pitchFamily="2" charset="77"/>
              </a:rPr>
            </a:br>
            <a:r>
              <a:rPr lang="en-US" sz="1900" dirty="0">
                <a:latin typeface="Merriweather" panose="02000000000000000000" pitchFamily="2" charset="77"/>
                <a:cs typeface="Merriweather" panose="02000000000000000000" pitchFamily="2" charset="77"/>
              </a:rPr>
              <a:t>Accessibility best practices for Microsoft Office, video/audio, social media, email newsletters, and Canva.</a:t>
            </a:r>
          </a:p>
          <a:p>
            <a:endParaRPr lang="en-US" sz="1900" dirty="0">
              <a:solidFill>
                <a:srgbClr val="000000"/>
              </a:solidFill>
              <a:latin typeface="Merriweather" panose="02000000000000000000" pitchFamily="2" charset="77"/>
              <a:cs typeface="Merriweather" panose="02000000000000000000" pitchFamily="2" charset="77"/>
            </a:endParaRPr>
          </a:p>
        </p:txBody>
      </p:sp>
      <p:pic>
        <p:nvPicPr>
          <p:cNvPr id="8" name="Picture 7" descr="Two people with laptop">
            <a:extLst>
              <a:ext uri="{FF2B5EF4-FFF2-40B4-BE49-F238E27FC236}">
                <a16:creationId xmlns:a16="http://schemas.microsoft.com/office/drawing/2014/main" id="{D4F4CFB7-7AC2-0253-A8D7-49E66A5DC4EB}"/>
              </a:ext>
            </a:extLst>
          </p:cNvPr>
          <p:cNvPicPr>
            <a:picLocks noChangeAspect="1"/>
          </p:cNvPicPr>
          <p:nvPr/>
        </p:nvPicPr>
        <p:blipFill>
          <a:blip r:embed="rId4"/>
          <a:stretch>
            <a:fillRect/>
          </a:stretch>
        </p:blipFill>
        <p:spPr>
          <a:xfrm>
            <a:off x="7529508" y="0"/>
            <a:ext cx="4683512" cy="7025268"/>
          </a:xfrm>
          <a:prstGeom prst="rect">
            <a:avLst/>
          </a:prstGeom>
        </p:spPr>
      </p:pic>
      <p:sp>
        <p:nvSpPr>
          <p:cNvPr id="4" name="TextBox 3">
            <a:extLst>
              <a:ext uri="{FF2B5EF4-FFF2-40B4-BE49-F238E27FC236}">
                <a16:creationId xmlns:a16="http://schemas.microsoft.com/office/drawing/2014/main" id="{AD52969F-2C7C-4849-B1D1-3B9D50D4C7D7}"/>
              </a:ext>
            </a:extLst>
          </p:cNvPr>
          <p:cNvSpPr txBox="1"/>
          <p:nvPr/>
        </p:nvSpPr>
        <p:spPr>
          <a:xfrm>
            <a:off x="493987" y="623713"/>
            <a:ext cx="6096000" cy="523220"/>
          </a:xfrm>
          <a:prstGeom prst="rect">
            <a:avLst/>
          </a:prstGeom>
          <a:noFill/>
        </p:spPr>
        <p:txBody>
          <a:bodyPr wrap="square">
            <a:spAutoFit/>
          </a:bodyPr>
          <a:lstStyle/>
          <a:p>
            <a:r>
              <a:rPr lang="en-US" sz="2800" dirty="0">
                <a:solidFill>
                  <a:srgbClr val="BA0C2F"/>
                </a:solidFill>
                <a:latin typeface="Oswald Medium"/>
              </a:rPr>
              <a:t>Digital Accessibility Handbook </a:t>
            </a:r>
            <a:endParaRPr lang="en-US" sz="2800" dirty="0"/>
          </a:p>
        </p:txBody>
      </p:sp>
    </p:spTree>
    <p:extLst>
      <p:ext uri="{BB962C8B-B14F-4D97-AF65-F5344CB8AC3E}">
        <p14:creationId xmlns:p14="http://schemas.microsoft.com/office/powerpoint/2010/main" val="990592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91763" y="6062609"/>
            <a:ext cx="2710438" cy="585663"/>
          </a:xfrm>
          <a:custGeom>
            <a:avLst/>
            <a:gdLst/>
            <a:ahLst/>
            <a:cxnLst/>
            <a:rect l="l" t="t" r="r" b="b"/>
            <a:pathLst>
              <a:path w="4065657" h="878494">
                <a:moveTo>
                  <a:pt x="0" y="0"/>
                </a:moveTo>
                <a:lnTo>
                  <a:pt x="4065656" y="0"/>
                </a:lnTo>
                <a:lnTo>
                  <a:pt x="4065656" y="878494"/>
                </a:lnTo>
                <a:lnTo>
                  <a:pt x="0" y="878494"/>
                </a:lnTo>
                <a:lnTo>
                  <a:pt x="0" y="0"/>
                </a:lnTo>
                <a:close/>
              </a:path>
            </a:pathLst>
          </a:custGeom>
          <a:blipFill>
            <a:blip r:embed="rId3"/>
            <a:stretch>
              <a:fillRect t="-40" b="-40"/>
            </a:stretch>
          </a:blipFill>
        </p:spPr>
        <p:txBody>
          <a:bodyPr/>
          <a:lstStyle/>
          <a:p>
            <a:endParaRPr lang="en-US" sz="1200"/>
          </a:p>
        </p:txBody>
      </p:sp>
      <p:sp>
        <p:nvSpPr>
          <p:cNvPr id="3" name="TextBox 3"/>
          <p:cNvSpPr txBox="1"/>
          <p:nvPr/>
        </p:nvSpPr>
        <p:spPr>
          <a:xfrm>
            <a:off x="685800" y="3117850"/>
            <a:ext cx="10820400" cy="628377"/>
          </a:xfrm>
          <a:prstGeom prst="rect">
            <a:avLst/>
          </a:prstGeom>
        </p:spPr>
        <p:txBody>
          <a:bodyPr lIns="0" tIns="0" rIns="0" bIns="0" rtlCol="0" anchor="t">
            <a:spAutoFit/>
          </a:bodyPr>
          <a:lstStyle/>
          <a:p>
            <a:pPr algn="ctr">
              <a:lnSpc>
                <a:spcPts val="4920"/>
              </a:lnSpc>
            </a:pPr>
            <a:r>
              <a:rPr lang="en-US" sz="4100" dirty="0">
                <a:solidFill>
                  <a:srgbClr val="BA0C2F"/>
                </a:solidFill>
                <a:latin typeface="Oswald Medium"/>
              </a:rPr>
              <a:t>Why Accessibility Matters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E1922-3389-C7A8-06E9-0B4C5C33A55C}"/>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3911DDA1-81A8-03B7-F412-66F3E0B1EAE1}"/>
              </a:ext>
            </a:extLst>
          </p:cNvPr>
          <p:cNvSpPr txBox="1"/>
          <p:nvPr/>
        </p:nvSpPr>
        <p:spPr>
          <a:xfrm>
            <a:off x="590082" y="1245369"/>
            <a:ext cx="9689035" cy="5109091"/>
          </a:xfrm>
          <a:prstGeom prst="rect">
            <a:avLst/>
          </a:prstGeom>
        </p:spPr>
        <p:txBody>
          <a:bodyPr wrap="square" lIns="0" tIns="0" rIns="0" bIns="0" rtlCol="0" anchor="t">
            <a:spAutoFit/>
          </a:bodyPr>
          <a:lstStyle/>
          <a:p>
            <a:pPr algn="l">
              <a:lnSpc>
                <a:spcPct val="150000"/>
              </a:lnSpc>
            </a:pPr>
            <a:r>
              <a:rPr lang="en-US" sz="2400" b="1" i="0" dirty="0">
                <a:solidFill>
                  <a:srgbClr val="333333"/>
                </a:solidFill>
                <a:effectLst/>
                <a:latin typeface="Merriweather" panose="02000000000000000000" pitchFamily="2" charset="77"/>
                <a:cs typeface="Merriweather" panose="02000000000000000000" pitchFamily="2" charset="77"/>
              </a:rPr>
              <a:t>Self-Paced Web Accessibility for Website Content Managers</a:t>
            </a:r>
          </a:p>
          <a:p>
            <a:pPr algn="l"/>
            <a:r>
              <a:rPr lang="en-US" sz="2000" b="0" i="0" dirty="0">
                <a:solidFill>
                  <a:srgbClr val="333333"/>
                </a:solidFill>
                <a:effectLst/>
                <a:latin typeface="Merriweather" panose="02000000000000000000" pitchFamily="2" charset="77"/>
                <a:cs typeface="Merriweather" panose="02000000000000000000" pitchFamily="2" charset="77"/>
              </a:rPr>
              <a:t>This self-paced course is required for all current and new CAES and UGA Extension website content managers. Web accessibility is a fundamental principle of inclusion and equal opportunity.</a:t>
            </a:r>
            <a:br>
              <a:rPr lang="en-US" sz="2000" b="0" i="0" dirty="0">
                <a:solidFill>
                  <a:srgbClr val="333333"/>
                </a:solidFill>
                <a:effectLst/>
                <a:latin typeface="Merriweather" panose="02000000000000000000" pitchFamily="2" charset="77"/>
                <a:cs typeface="Merriweather" panose="02000000000000000000" pitchFamily="2" charset="77"/>
              </a:rPr>
            </a:br>
            <a:endParaRPr lang="en-US" sz="2000" b="0" i="0" dirty="0">
              <a:solidFill>
                <a:srgbClr val="333333"/>
              </a:solidFill>
              <a:effectLst/>
              <a:latin typeface="Merriweather" panose="02000000000000000000" pitchFamily="2" charset="77"/>
              <a:cs typeface="Merriweather" panose="02000000000000000000" pitchFamily="2" charset="77"/>
            </a:endParaRPr>
          </a:p>
          <a:p>
            <a:pPr algn="l"/>
            <a:r>
              <a:rPr lang="en-US" sz="2000" b="0" i="0" u="none" strike="noStrike" dirty="0">
                <a:solidFill>
                  <a:srgbClr val="FFFFFF"/>
                </a:solidFill>
                <a:effectLst/>
                <a:latin typeface="Merriweather" panose="02000000000000000000" pitchFamily="2" charset="77"/>
                <a:cs typeface="Merriweather" panose="02000000000000000000" pitchFamily="2" charset="77"/>
                <a:hlinkClick r:id="rId3"/>
              </a:rPr>
              <a:t>Sign-up for Web Accessibility Course</a:t>
            </a:r>
            <a:endParaRPr lang="en-US" sz="2000" b="0" i="0" dirty="0">
              <a:solidFill>
                <a:srgbClr val="333333"/>
              </a:solidFill>
              <a:effectLst/>
              <a:latin typeface="Merriweather" panose="02000000000000000000" pitchFamily="2" charset="77"/>
              <a:cs typeface="Merriweather" panose="02000000000000000000" pitchFamily="2" charset="77"/>
            </a:endParaRPr>
          </a:p>
          <a:p>
            <a:endParaRPr lang="en-US" sz="2000" dirty="0">
              <a:solidFill>
                <a:srgbClr val="000000"/>
              </a:solidFill>
              <a:latin typeface="Merriweather" panose="02000000000000000000" pitchFamily="2" charset="77"/>
              <a:cs typeface="Merriweather" panose="02000000000000000000" pitchFamily="2" charset="77"/>
            </a:endParaRPr>
          </a:p>
          <a:p>
            <a:endParaRPr lang="en-US" sz="2000" dirty="0">
              <a:solidFill>
                <a:srgbClr val="000000"/>
              </a:solidFill>
              <a:latin typeface="Merriweather" panose="02000000000000000000" pitchFamily="2" charset="77"/>
              <a:cs typeface="Merriweather" panose="02000000000000000000" pitchFamily="2" charset="77"/>
            </a:endParaRPr>
          </a:p>
          <a:p>
            <a:pPr algn="l">
              <a:lnSpc>
                <a:spcPct val="150000"/>
              </a:lnSpc>
            </a:pPr>
            <a:r>
              <a:rPr lang="en-US" sz="2400" b="1" i="0" dirty="0">
                <a:solidFill>
                  <a:srgbClr val="333333"/>
                </a:solidFill>
                <a:effectLst/>
                <a:latin typeface="Merriweather" panose="02000000000000000000" pitchFamily="2" charset="77"/>
                <a:cs typeface="Merriweather" panose="02000000000000000000" pitchFamily="2" charset="77"/>
              </a:rPr>
              <a:t>Self-Paced PDF Accessibility Course</a:t>
            </a:r>
          </a:p>
          <a:p>
            <a:pPr algn="l"/>
            <a:r>
              <a:rPr lang="en-US" sz="2000" b="0" i="0" dirty="0">
                <a:solidFill>
                  <a:srgbClr val="333333"/>
                </a:solidFill>
                <a:effectLst/>
                <a:latin typeface="Merriweather" panose="02000000000000000000" pitchFamily="2" charset="77"/>
                <a:cs typeface="Merriweather" panose="02000000000000000000" pitchFamily="2" charset="77"/>
              </a:rPr>
              <a:t>This self-paced course is available to all CAES and UGA Extension faculty and staff. If you distribute digital PDF documents on a website, by email, over social media, or any other digital means, this course is for you.</a:t>
            </a:r>
            <a:br>
              <a:rPr lang="en-US" sz="2000" b="0" i="0" dirty="0">
                <a:solidFill>
                  <a:srgbClr val="333333"/>
                </a:solidFill>
                <a:effectLst/>
                <a:latin typeface="Merriweather" panose="02000000000000000000" pitchFamily="2" charset="77"/>
                <a:cs typeface="Merriweather" panose="02000000000000000000" pitchFamily="2" charset="77"/>
              </a:rPr>
            </a:br>
            <a:endParaRPr lang="en-US" sz="2000" b="0" i="0" dirty="0">
              <a:solidFill>
                <a:srgbClr val="333333"/>
              </a:solidFill>
              <a:effectLst/>
              <a:latin typeface="Merriweather" panose="02000000000000000000" pitchFamily="2" charset="77"/>
              <a:cs typeface="Merriweather" panose="02000000000000000000" pitchFamily="2" charset="77"/>
            </a:endParaRPr>
          </a:p>
          <a:p>
            <a:pPr algn="l"/>
            <a:r>
              <a:rPr lang="en-US" sz="2000" b="0" i="0" u="none" strike="noStrike" dirty="0">
                <a:solidFill>
                  <a:srgbClr val="FFFFFF"/>
                </a:solidFill>
                <a:effectLst/>
                <a:latin typeface="Merriweather" panose="02000000000000000000" pitchFamily="2" charset="77"/>
                <a:cs typeface="Merriweather" panose="02000000000000000000" pitchFamily="2" charset="77"/>
                <a:hlinkClick r:id="rId4"/>
              </a:rPr>
              <a:t>Sign-up for PDF Accessibility Course</a:t>
            </a:r>
            <a:endParaRPr lang="en-US" sz="2000" b="0" i="0" dirty="0">
              <a:solidFill>
                <a:srgbClr val="333333"/>
              </a:solidFill>
              <a:effectLst/>
              <a:latin typeface="Merriweather" panose="02000000000000000000" pitchFamily="2" charset="77"/>
              <a:cs typeface="Merriweather" panose="02000000000000000000" pitchFamily="2" charset="77"/>
            </a:endParaRPr>
          </a:p>
          <a:p>
            <a:endParaRPr lang="en-US" sz="2000" dirty="0">
              <a:solidFill>
                <a:srgbClr val="000000"/>
              </a:solidFill>
              <a:latin typeface="Merriweather" panose="02000000000000000000" pitchFamily="2" charset="77"/>
              <a:cs typeface="Merriweather" panose="02000000000000000000" pitchFamily="2" charset="77"/>
            </a:endParaRPr>
          </a:p>
        </p:txBody>
      </p:sp>
      <p:sp>
        <p:nvSpPr>
          <p:cNvPr id="4" name="TextBox 3">
            <a:extLst>
              <a:ext uri="{FF2B5EF4-FFF2-40B4-BE49-F238E27FC236}">
                <a16:creationId xmlns:a16="http://schemas.microsoft.com/office/drawing/2014/main" id="{736CE8C3-5FA6-C144-3DED-7946C161CBE1}"/>
              </a:ext>
            </a:extLst>
          </p:cNvPr>
          <p:cNvSpPr txBox="1"/>
          <p:nvPr/>
        </p:nvSpPr>
        <p:spPr>
          <a:xfrm>
            <a:off x="451945" y="476569"/>
            <a:ext cx="8092965" cy="584775"/>
          </a:xfrm>
          <a:prstGeom prst="rect">
            <a:avLst/>
          </a:prstGeom>
          <a:noFill/>
        </p:spPr>
        <p:txBody>
          <a:bodyPr wrap="square">
            <a:spAutoFit/>
          </a:bodyPr>
          <a:lstStyle/>
          <a:p>
            <a:r>
              <a:rPr lang="en-US" sz="3200" dirty="0">
                <a:solidFill>
                  <a:srgbClr val="BA0C2F"/>
                </a:solidFill>
                <a:latin typeface="Oswald Medium"/>
              </a:rPr>
              <a:t>Training Opportunities – sign up in ETS</a:t>
            </a:r>
            <a:endParaRPr lang="en-US" sz="3200" dirty="0"/>
          </a:p>
        </p:txBody>
      </p:sp>
    </p:spTree>
    <p:extLst>
      <p:ext uri="{BB962C8B-B14F-4D97-AF65-F5344CB8AC3E}">
        <p14:creationId xmlns:p14="http://schemas.microsoft.com/office/powerpoint/2010/main" val="2611156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6F2D4-296C-2B61-93A4-BEB989D6F2F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8F8F6E1-F456-15D1-14AF-9DC1F5C5FF4B}"/>
              </a:ext>
            </a:extLst>
          </p:cNvPr>
          <p:cNvSpPr/>
          <p:nvPr/>
        </p:nvSpPr>
        <p:spPr>
          <a:xfrm>
            <a:off x="9091763" y="6062609"/>
            <a:ext cx="2710438" cy="585663"/>
          </a:xfrm>
          <a:custGeom>
            <a:avLst/>
            <a:gdLst/>
            <a:ahLst/>
            <a:cxnLst/>
            <a:rect l="l" t="t" r="r" b="b"/>
            <a:pathLst>
              <a:path w="4065657" h="878494">
                <a:moveTo>
                  <a:pt x="0" y="0"/>
                </a:moveTo>
                <a:lnTo>
                  <a:pt x="4065656" y="0"/>
                </a:lnTo>
                <a:lnTo>
                  <a:pt x="4065656" y="878494"/>
                </a:lnTo>
                <a:lnTo>
                  <a:pt x="0" y="878494"/>
                </a:lnTo>
                <a:lnTo>
                  <a:pt x="0" y="0"/>
                </a:lnTo>
                <a:close/>
              </a:path>
            </a:pathLst>
          </a:custGeom>
          <a:blipFill>
            <a:blip r:embed="rId3"/>
            <a:stretch>
              <a:fillRect t="-40" b="-40"/>
            </a:stretch>
          </a:blipFill>
        </p:spPr>
        <p:txBody>
          <a:bodyPr/>
          <a:lstStyle/>
          <a:p>
            <a:endParaRPr lang="en-US" sz="1200"/>
          </a:p>
        </p:txBody>
      </p:sp>
      <p:sp>
        <p:nvSpPr>
          <p:cNvPr id="3" name="TextBox 3">
            <a:extLst>
              <a:ext uri="{FF2B5EF4-FFF2-40B4-BE49-F238E27FC236}">
                <a16:creationId xmlns:a16="http://schemas.microsoft.com/office/drawing/2014/main" id="{C7541B7C-B098-B99F-7DA0-3C4407FF87D5}"/>
              </a:ext>
            </a:extLst>
          </p:cNvPr>
          <p:cNvSpPr txBox="1"/>
          <p:nvPr/>
        </p:nvSpPr>
        <p:spPr>
          <a:xfrm>
            <a:off x="685800" y="803657"/>
            <a:ext cx="10820400" cy="628377"/>
          </a:xfrm>
          <a:prstGeom prst="rect">
            <a:avLst/>
          </a:prstGeom>
        </p:spPr>
        <p:txBody>
          <a:bodyPr lIns="0" tIns="0" rIns="0" bIns="0" rtlCol="0" anchor="t">
            <a:spAutoFit/>
          </a:bodyPr>
          <a:lstStyle/>
          <a:p>
            <a:pPr>
              <a:lnSpc>
                <a:spcPts val="4920"/>
              </a:lnSpc>
            </a:pPr>
            <a:r>
              <a:rPr lang="en-US" sz="4100" dirty="0">
                <a:solidFill>
                  <a:srgbClr val="BA0C2F"/>
                </a:solidFill>
                <a:latin typeface="Oswald Medium"/>
              </a:rPr>
              <a:t>Questions?</a:t>
            </a:r>
          </a:p>
        </p:txBody>
      </p:sp>
      <p:sp>
        <p:nvSpPr>
          <p:cNvPr id="4" name="TextBox 3">
            <a:extLst>
              <a:ext uri="{FF2B5EF4-FFF2-40B4-BE49-F238E27FC236}">
                <a16:creationId xmlns:a16="http://schemas.microsoft.com/office/drawing/2014/main" id="{A5EAF3EE-BB00-5D9E-A36E-3C5DE960FA4A}"/>
              </a:ext>
            </a:extLst>
          </p:cNvPr>
          <p:cNvSpPr txBox="1"/>
          <p:nvPr/>
        </p:nvSpPr>
        <p:spPr>
          <a:xfrm>
            <a:off x="590082" y="1686803"/>
            <a:ext cx="9689035" cy="874855"/>
          </a:xfrm>
          <a:prstGeom prst="rect">
            <a:avLst/>
          </a:prstGeom>
        </p:spPr>
        <p:txBody>
          <a:bodyPr wrap="square" lIns="0" tIns="0" rIns="0" bIns="0" rtlCol="0" anchor="t">
            <a:spAutoFit/>
          </a:bodyPr>
          <a:lstStyle/>
          <a:p>
            <a:pPr marL="342900" indent="-342900">
              <a:lnSpc>
                <a:spcPct val="150000"/>
              </a:lnSpc>
              <a:buFont typeface="Arial" panose="020B0604020202020204" pitchFamily="34" charset="0"/>
              <a:buChar char="•"/>
            </a:pPr>
            <a:r>
              <a:rPr lang="en-US" sz="2000" dirty="0">
                <a:solidFill>
                  <a:srgbClr val="000000"/>
                </a:solidFill>
                <a:latin typeface="Merriweather" panose="02000000000000000000" pitchFamily="2" charset="77"/>
                <a:cs typeface="Merriweather" panose="02000000000000000000" pitchFamily="2" charset="77"/>
              </a:rPr>
              <a:t>Have questions about digital accessibility?</a:t>
            </a:r>
          </a:p>
          <a:p>
            <a:pPr marL="342900" indent="-342900">
              <a:lnSpc>
                <a:spcPct val="150000"/>
              </a:lnSpc>
              <a:buFont typeface="Arial" panose="020B0604020202020204" pitchFamily="34" charset="0"/>
              <a:buChar char="•"/>
            </a:pPr>
            <a:r>
              <a:rPr lang="en-US" sz="2000" dirty="0">
                <a:solidFill>
                  <a:srgbClr val="000000"/>
                </a:solidFill>
                <a:latin typeface="Merriweather" panose="02000000000000000000" pitchFamily="2" charset="77"/>
                <a:cs typeface="Merriweather" panose="02000000000000000000" pitchFamily="2" charset="77"/>
              </a:rPr>
              <a:t>Need help with your website?</a:t>
            </a:r>
          </a:p>
        </p:txBody>
      </p:sp>
    </p:spTree>
    <p:extLst>
      <p:ext uri="{BB962C8B-B14F-4D97-AF65-F5344CB8AC3E}">
        <p14:creationId xmlns:p14="http://schemas.microsoft.com/office/powerpoint/2010/main" val="2707185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3648" y="1959990"/>
            <a:ext cx="5871137" cy="671209"/>
          </a:xfrm>
          <a:prstGeom prst="rect">
            <a:avLst/>
          </a:prstGeom>
        </p:spPr>
        <p:txBody>
          <a:bodyPr wrap="square" lIns="0" tIns="0" rIns="0" bIns="0" rtlCol="0" anchor="t">
            <a:spAutoFit/>
          </a:bodyPr>
          <a:lstStyle/>
          <a:p>
            <a:pPr>
              <a:lnSpc>
                <a:spcPts val="5740"/>
              </a:lnSpc>
            </a:pPr>
            <a:r>
              <a:rPr lang="en-US" sz="4100" dirty="0">
                <a:solidFill>
                  <a:srgbClr val="BA0C2F"/>
                </a:solidFill>
                <a:latin typeface="Oswald Medium"/>
              </a:rPr>
              <a:t>What is Digital Accessibility?</a:t>
            </a:r>
          </a:p>
        </p:txBody>
      </p:sp>
      <p:sp>
        <p:nvSpPr>
          <p:cNvPr id="3" name="TextBox 3"/>
          <p:cNvSpPr txBox="1"/>
          <p:nvPr/>
        </p:nvSpPr>
        <p:spPr>
          <a:xfrm>
            <a:off x="423648" y="2923560"/>
            <a:ext cx="5434221" cy="1956882"/>
          </a:xfrm>
          <a:prstGeom prst="rect">
            <a:avLst/>
          </a:prstGeom>
        </p:spPr>
        <p:txBody>
          <a:bodyPr lIns="0" tIns="0" rIns="0" bIns="0" rtlCol="0" anchor="t">
            <a:spAutoFit/>
          </a:bodyPr>
          <a:lstStyle/>
          <a:p>
            <a:pPr>
              <a:lnSpc>
                <a:spcPts val="3070"/>
              </a:lnSpc>
            </a:pPr>
            <a:r>
              <a:rPr lang="en-US" sz="2047">
                <a:solidFill>
                  <a:srgbClr val="000000"/>
                </a:solidFill>
                <a:latin typeface="Merriweather Bold"/>
              </a:rPr>
              <a:t>Digital accessibility </a:t>
            </a:r>
            <a:r>
              <a:rPr lang="en-US" sz="2047">
                <a:solidFill>
                  <a:srgbClr val="000000"/>
                </a:solidFill>
                <a:latin typeface="Merriweather"/>
              </a:rPr>
              <a:t>is the inclusive practice of ensuring there are no barriers that prevent access to websites, email, and other digital communications for people with disabilities.</a:t>
            </a:r>
          </a:p>
        </p:txBody>
      </p:sp>
      <p:sp>
        <p:nvSpPr>
          <p:cNvPr id="4" name="Freeform 4"/>
          <p:cNvSpPr/>
          <p:nvPr/>
        </p:nvSpPr>
        <p:spPr>
          <a:xfrm>
            <a:off x="6600442" y="-48042"/>
            <a:ext cx="5696228" cy="6978105"/>
          </a:xfrm>
          <a:custGeom>
            <a:avLst/>
            <a:gdLst/>
            <a:ahLst/>
            <a:cxnLst/>
            <a:rect l="l" t="t" r="r" b="b"/>
            <a:pathLst>
              <a:path w="8544342" h="10467158">
                <a:moveTo>
                  <a:pt x="0" y="0"/>
                </a:moveTo>
                <a:lnTo>
                  <a:pt x="8544342" y="0"/>
                </a:lnTo>
                <a:lnTo>
                  <a:pt x="8544342" y="10467158"/>
                </a:lnTo>
                <a:lnTo>
                  <a:pt x="0" y="10467158"/>
                </a:lnTo>
                <a:lnTo>
                  <a:pt x="0" y="0"/>
                </a:lnTo>
                <a:close/>
              </a:path>
            </a:pathLst>
          </a:custGeom>
          <a:blipFill>
            <a:blip r:embed="rId3"/>
            <a:stretch>
              <a:fillRect l="-33185" r="-50570"/>
            </a:stretch>
          </a:blipFill>
        </p:spPr>
        <p:txBody>
          <a:bodyPr/>
          <a:lstStyle/>
          <a:p>
            <a:endParaRPr lang="en-US"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91763" y="6062609"/>
            <a:ext cx="2710438" cy="585663"/>
          </a:xfrm>
          <a:custGeom>
            <a:avLst/>
            <a:gdLst/>
            <a:ahLst/>
            <a:cxnLst/>
            <a:rect l="l" t="t" r="r" b="b"/>
            <a:pathLst>
              <a:path w="4065657" h="878494">
                <a:moveTo>
                  <a:pt x="0" y="0"/>
                </a:moveTo>
                <a:lnTo>
                  <a:pt x="4065656" y="0"/>
                </a:lnTo>
                <a:lnTo>
                  <a:pt x="4065656" y="878494"/>
                </a:lnTo>
                <a:lnTo>
                  <a:pt x="0" y="878494"/>
                </a:lnTo>
                <a:lnTo>
                  <a:pt x="0" y="0"/>
                </a:lnTo>
                <a:close/>
              </a:path>
            </a:pathLst>
          </a:custGeom>
          <a:blipFill>
            <a:blip r:embed="rId3"/>
            <a:stretch>
              <a:fillRect t="-40" b="-40"/>
            </a:stretch>
          </a:blipFill>
        </p:spPr>
        <p:txBody>
          <a:bodyPr/>
          <a:lstStyle/>
          <a:p>
            <a:endParaRPr lang="en-US" sz="1200"/>
          </a:p>
        </p:txBody>
      </p:sp>
      <p:sp>
        <p:nvSpPr>
          <p:cNvPr id="3" name="Freeform 3"/>
          <p:cNvSpPr/>
          <p:nvPr/>
        </p:nvSpPr>
        <p:spPr>
          <a:xfrm>
            <a:off x="8281773" y="1603410"/>
            <a:ext cx="2925428" cy="3401661"/>
          </a:xfrm>
          <a:custGeom>
            <a:avLst/>
            <a:gdLst/>
            <a:ahLst/>
            <a:cxnLst/>
            <a:rect l="l" t="t" r="r" b="b"/>
            <a:pathLst>
              <a:path w="4388142" h="5102491">
                <a:moveTo>
                  <a:pt x="0" y="0"/>
                </a:moveTo>
                <a:lnTo>
                  <a:pt x="4388142" y="0"/>
                </a:lnTo>
                <a:lnTo>
                  <a:pt x="4388142" y="5102491"/>
                </a:lnTo>
                <a:lnTo>
                  <a:pt x="0" y="510249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sz="1200"/>
          </a:p>
        </p:txBody>
      </p:sp>
      <p:sp>
        <p:nvSpPr>
          <p:cNvPr id="4" name="Freeform 4"/>
          <p:cNvSpPr/>
          <p:nvPr/>
        </p:nvSpPr>
        <p:spPr>
          <a:xfrm>
            <a:off x="8483323" y="2529332"/>
            <a:ext cx="840776" cy="1549817"/>
          </a:xfrm>
          <a:custGeom>
            <a:avLst/>
            <a:gdLst/>
            <a:ahLst/>
            <a:cxnLst/>
            <a:rect l="l" t="t" r="r" b="b"/>
            <a:pathLst>
              <a:path w="1261164" h="2324725">
                <a:moveTo>
                  <a:pt x="0" y="0"/>
                </a:moveTo>
                <a:lnTo>
                  <a:pt x="1261164" y="0"/>
                </a:lnTo>
                <a:lnTo>
                  <a:pt x="1261164" y="2324725"/>
                </a:lnTo>
                <a:lnTo>
                  <a:pt x="0" y="23247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5" name="TextBox 5"/>
          <p:cNvSpPr txBox="1"/>
          <p:nvPr/>
        </p:nvSpPr>
        <p:spPr>
          <a:xfrm>
            <a:off x="685800" y="603250"/>
            <a:ext cx="10820400" cy="671209"/>
          </a:xfrm>
          <a:prstGeom prst="rect">
            <a:avLst/>
          </a:prstGeom>
        </p:spPr>
        <p:txBody>
          <a:bodyPr lIns="0" tIns="0" rIns="0" bIns="0" rtlCol="0" anchor="t">
            <a:spAutoFit/>
          </a:bodyPr>
          <a:lstStyle/>
          <a:p>
            <a:pPr>
              <a:lnSpc>
                <a:spcPts val="5740"/>
              </a:lnSpc>
            </a:pPr>
            <a:r>
              <a:rPr lang="en-US" sz="4100">
                <a:solidFill>
                  <a:srgbClr val="BA0C2F"/>
                </a:solidFill>
                <a:latin typeface="Oswald Medium"/>
              </a:rPr>
              <a:t>Who is Impacted by Digital Accessibility?</a:t>
            </a:r>
          </a:p>
        </p:txBody>
      </p:sp>
      <p:sp>
        <p:nvSpPr>
          <p:cNvPr id="6" name="TextBox 6"/>
          <p:cNvSpPr txBox="1"/>
          <p:nvPr/>
        </p:nvSpPr>
        <p:spPr>
          <a:xfrm>
            <a:off x="404095" y="1908877"/>
            <a:ext cx="7315719" cy="2810193"/>
          </a:xfrm>
          <a:prstGeom prst="rect">
            <a:avLst/>
          </a:prstGeom>
        </p:spPr>
        <p:txBody>
          <a:bodyPr lIns="0" tIns="0" rIns="0" bIns="0" rtlCol="0" anchor="t">
            <a:spAutoFit/>
          </a:bodyPr>
          <a:lstStyle/>
          <a:p>
            <a:pPr marL="528261" lvl="1" indent="-264131">
              <a:lnSpc>
                <a:spcPts val="3670"/>
              </a:lnSpc>
              <a:buFont typeface="Arial"/>
              <a:buChar char="•"/>
            </a:pPr>
            <a:r>
              <a:rPr lang="en-US" sz="2446" dirty="0">
                <a:solidFill>
                  <a:srgbClr val="000000"/>
                </a:solidFill>
                <a:latin typeface="Merriweather Bold"/>
              </a:rPr>
              <a:t>27% of adults in the US</a:t>
            </a:r>
            <a:r>
              <a:rPr lang="en-US" sz="2446" dirty="0">
                <a:solidFill>
                  <a:srgbClr val="000000"/>
                </a:solidFill>
                <a:latin typeface="Merriweather"/>
              </a:rPr>
              <a:t> have a disability</a:t>
            </a:r>
          </a:p>
          <a:p>
            <a:pPr>
              <a:lnSpc>
                <a:spcPts val="3670"/>
              </a:lnSpc>
            </a:pPr>
            <a:endParaRPr lang="en-US" sz="2446" dirty="0">
              <a:solidFill>
                <a:srgbClr val="000000"/>
              </a:solidFill>
              <a:latin typeface="Merriweather"/>
            </a:endParaRPr>
          </a:p>
          <a:p>
            <a:pPr marL="528261" lvl="1" indent="-264131">
              <a:lnSpc>
                <a:spcPts val="3670"/>
              </a:lnSpc>
              <a:buFont typeface="Arial"/>
              <a:buChar char="•"/>
            </a:pPr>
            <a:r>
              <a:rPr lang="en-US" sz="2446" dirty="0">
                <a:solidFill>
                  <a:srgbClr val="000000"/>
                </a:solidFill>
                <a:latin typeface="Merriweather Bold"/>
              </a:rPr>
              <a:t>29% of Georgians</a:t>
            </a:r>
            <a:r>
              <a:rPr lang="en-US" sz="2446" dirty="0">
                <a:solidFill>
                  <a:srgbClr val="000000"/>
                </a:solidFill>
                <a:latin typeface="Merriweather"/>
              </a:rPr>
              <a:t> have a disability</a:t>
            </a:r>
          </a:p>
          <a:p>
            <a:pPr>
              <a:lnSpc>
                <a:spcPts val="3670"/>
              </a:lnSpc>
            </a:pPr>
            <a:endParaRPr lang="en-US" sz="2446" dirty="0">
              <a:solidFill>
                <a:srgbClr val="000000"/>
              </a:solidFill>
              <a:latin typeface="Merriweather"/>
            </a:endParaRPr>
          </a:p>
          <a:p>
            <a:pPr marL="528261" lvl="1" indent="-264131">
              <a:lnSpc>
                <a:spcPts val="3670"/>
              </a:lnSpc>
              <a:buFont typeface="Arial"/>
              <a:buChar char="•"/>
            </a:pPr>
            <a:r>
              <a:rPr lang="en-US" sz="2446" dirty="0">
                <a:solidFill>
                  <a:srgbClr val="000000"/>
                </a:solidFill>
                <a:latin typeface="Merriweather"/>
              </a:rPr>
              <a:t>Disability becomes more common </a:t>
            </a:r>
            <a:br>
              <a:rPr lang="en-US" sz="2446" dirty="0">
                <a:solidFill>
                  <a:srgbClr val="000000"/>
                </a:solidFill>
                <a:latin typeface="Merriweather"/>
              </a:rPr>
            </a:br>
            <a:r>
              <a:rPr lang="en-US" sz="2446" dirty="0">
                <a:solidFill>
                  <a:srgbClr val="000000"/>
                </a:solidFill>
                <a:latin typeface="Merriweather"/>
              </a:rPr>
              <a:t>as we age</a:t>
            </a:r>
          </a:p>
        </p:txBody>
      </p:sp>
      <p:sp>
        <p:nvSpPr>
          <p:cNvPr id="7" name="Freeform 7"/>
          <p:cNvSpPr/>
          <p:nvPr/>
        </p:nvSpPr>
        <p:spPr>
          <a:xfrm>
            <a:off x="9324099" y="2529332"/>
            <a:ext cx="840776" cy="1549817"/>
          </a:xfrm>
          <a:custGeom>
            <a:avLst/>
            <a:gdLst/>
            <a:ahLst/>
            <a:cxnLst/>
            <a:rect l="l" t="t" r="r" b="b"/>
            <a:pathLst>
              <a:path w="1261164" h="2324725">
                <a:moveTo>
                  <a:pt x="0" y="0"/>
                </a:moveTo>
                <a:lnTo>
                  <a:pt x="1261163" y="0"/>
                </a:lnTo>
                <a:lnTo>
                  <a:pt x="1261163" y="2324725"/>
                </a:lnTo>
                <a:lnTo>
                  <a:pt x="0" y="23247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8" name="Freeform 8"/>
          <p:cNvSpPr/>
          <p:nvPr/>
        </p:nvSpPr>
        <p:spPr>
          <a:xfrm>
            <a:off x="10164874" y="2529332"/>
            <a:ext cx="840776" cy="1549817"/>
          </a:xfrm>
          <a:custGeom>
            <a:avLst/>
            <a:gdLst/>
            <a:ahLst/>
            <a:cxnLst/>
            <a:rect l="l" t="t" r="r" b="b"/>
            <a:pathLst>
              <a:path w="1261164" h="2324725">
                <a:moveTo>
                  <a:pt x="0" y="0"/>
                </a:moveTo>
                <a:lnTo>
                  <a:pt x="1261164" y="0"/>
                </a:lnTo>
                <a:lnTo>
                  <a:pt x="1261164" y="2324725"/>
                </a:lnTo>
                <a:lnTo>
                  <a:pt x="0" y="23247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9" name="TextBox 9"/>
          <p:cNvSpPr txBox="1"/>
          <p:nvPr/>
        </p:nvSpPr>
        <p:spPr>
          <a:xfrm>
            <a:off x="8281773" y="5115118"/>
            <a:ext cx="2925428" cy="495585"/>
          </a:xfrm>
          <a:prstGeom prst="rect">
            <a:avLst/>
          </a:prstGeom>
        </p:spPr>
        <p:txBody>
          <a:bodyPr lIns="0" tIns="0" rIns="0" bIns="0" rtlCol="0" anchor="t">
            <a:spAutoFit/>
          </a:bodyPr>
          <a:lstStyle/>
          <a:p>
            <a:pPr algn="ctr">
              <a:lnSpc>
                <a:spcPts val="1959"/>
              </a:lnSpc>
            </a:pPr>
            <a:r>
              <a:rPr lang="en-US" sz="1399">
                <a:solidFill>
                  <a:srgbClr val="000000"/>
                </a:solidFill>
                <a:latin typeface="Merriweather Sans Light"/>
              </a:rPr>
              <a:t>About 1 in 3 adults in Georgia have a disability.</a:t>
            </a:r>
          </a:p>
        </p:txBody>
      </p:sp>
      <p:sp>
        <p:nvSpPr>
          <p:cNvPr id="10" name="TextBox 10"/>
          <p:cNvSpPr txBox="1"/>
          <p:nvPr/>
        </p:nvSpPr>
        <p:spPr>
          <a:xfrm>
            <a:off x="949616" y="5115119"/>
            <a:ext cx="1188789" cy="265073"/>
          </a:xfrm>
          <a:prstGeom prst="rect">
            <a:avLst/>
          </a:prstGeom>
        </p:spPr>
        <p:txBody>
          <a:bodyPr lIns="0" tIns="0" rIns="0" bIns="0" rtlCol="0" anchor="t">
            <a:spAutoFit/>
          </a:bodyPr>
          <a:lstStyle/>
          <a:p>
            <a:pPr algn="ctr">
              <a:lnSpc>
                <a:spcPts val="2239"/>
              </a:lnSpc>
            </a:pPr>
            <a:r>
              <a:rPr lang="en-US" sz="1599">
                <a:solidFill>
                  <a:srgbClr val="000000"/>
                </a:solidFill>
                <a:latin typeface="Merriweather Sans Light"/>
              </a:rPr>
              <a:t>Source: CDC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91763" y="6062609"/>
            <a:ext cx="2710438" cy="585663"/>
          </a:xfrm>
          <a:custGeom>
            <a:avLst/>
            <a:gdLst/>
            <a:ahLst/>
            <a:cxnLst/>
            <a:rect l="l" t="t" r="r" b="b"/>
            <a:pathLst>
              <a:path w="4065657" h="878494">
                <a:moveTo>
                  <a:pt x="0" y="0"/>
                </a:moveTo>
                <a:lnTo>
                  <a:pt x="4065656" y="0"/>
                </a:lnTo>
                <a:lnTo>
                  <a:pt x="4065656" y="878494"/>
                </a:lnTo>
                <a:lnTo>
                  <a:pt x="0" y="878494"/>
                </a:lnTo>
                <a:lnTo>
                  <a:pt x="0" y="0"/>
                </a:lnTo>
                <a:close/>
              </a:path>
            </a:pathLst>
          </a:custGeom>
          <a:blipFill>
            <a:blip r:embed="rId3"/>
            <a:stretch>
              <a:fillRect t="-40" b="-40"/>
            </a:stretch>
          </a:blipFill>
        </p:spPr>
        <p:txBody>
          <a:bodyPr/>
          <a:lstStyle/>
          <a:p>
            <a:endParaRPr lang="en-US" sz="1200"/>
          </a:p>
        </p:txBody>
      </p:sp>
      <p:sp>
        <p:nvSpPr>
          <p:cNvPr id="3" name="Freeform 3"/>
          <p:cNvSpPr/>
          <p:nvPr/>
        </p:nvSpPr>
        <p:spPr>
          <a:xfrm>
            <a:off x="1879613" y="2602260"/>
            <a:ext cx="8432775" cy="2013797"/>
          </a:xfrm>
          <a:custGeom>
            <a:avLst/>
            <a:gdLst/>
            <a:ahLst/>
            <a:cxnLst/>
            <a:rect l="l" t="t" r="r" b="b"/>
            <a:pathLst>
              <a:path w="12649163" h="3020696">
                <a:moveTo>
                  <a:pt x="0" y="0"/>
                </a:moveTo>
                <a:lnTo>
                  <a:pt x="12649164" y="0"/>
                </a:lnTo>
                <a:lnTo>
                  <a:pt x="12649164" y="3020696"/>
                </a:lnTo>
                <a:lnTo>
                  <a:pt x="0" y="3020696"/>
                </a:lnTo>
                <a:lnTo>
                  <a:pt x="0" y="0"/>
                </a:lnTo>
                <a:close/>
              </a:path>
            </a:pathLst>
          </a:custGeom>
          <a:blipFill>
            <a:blip r:embed="rId4"/>
            <a:stretch>
              <a:fillRect/>
            </a:stretch>
          </a:blipFill>
        </p:spPr>
        <p:txBody>
          <a:bodyPr/>
          <a:lstStyle/>
          <a:p>
            <a:endParaRPr lang="en-US" sz="1200"/>
          </a:p>
        </p:txBody>
      </p:sp>
      <p:sp>
        <p:nvSpPr>
          <p:cNvPr id="4" name="TextBox 4"/>
          <p:cNvSpPr txBox="1"/>
          <p:nvPr/>
        </p:nvSpPr>
        <p:spPr>
          <a:xfrm>
            <a:off x="1178232" y="647700"/>
            <a:ext cx="9835537" cy="1513556"/>
          </a:xfrm>
          <a:prstGeom prst="rect">
            <a:avLst/>
          </a:prstGeom>
        </p:spPr>
        <p:txBody>
          <a:bodyPr lIns="0" tIns="0" rIns="0" bIns="0" rtlCol="0" anchor="t">
            <a:spAutoFit/>
          </a:bodyPr>
          <a:lstStyle/>
          <a:p>
            <a:pPr algn="ctr">
              <a:lnSpc>
                <a:spcPts val="2963"/>
              </a:lnSpc>
            </a:pPr>
            <a:r>
              <a:rPr lang="en-US" sz="2116" dirty="0">
                <a:solidFill>
                  <a:srgbClr val="000000"/>
                </a:solidFill>
                <a:latin typeface="Merriweather Bold"/>
              </a:rPr>
              <a:t>Digital accessibility encompasses a wide range of disabilities that can impact how individuals access and navigate the web.</a:t>
            </a:r>
          </a:p>
          <a:p>
            <a:pPr algn="ctr">
              <a:lnSpc>
                <a:spcPts val="2963"/>
              </a:lnSpc>
            </a:pPr>
            <a:endParaRPr lang="en-US" sz="2116" dirty="0">
              <a:solidFill>
                <a:srgbClr val="000000"/>
              </a:solidFill>
              <a:latin typeface="Merriweather Bold"/>
            </a:endParaRPr>
          </a:p>
          <a:p>
            <a:pPr algn="ctr">
              <a:lnSpc>
                <a:spcPts val="2963"/>
              </a:lnSpc>
            </a:pPr>
            <a:r>
              <a:rPr lang="en-US" sz="2116" dirty="0">
                <a:solidFill>
                  <a:srgbClr val="000000"/>
                </a:solidFill>
                <a:latin typeface="Merriweather"/>
              </a:rPr>
              <a:t>These include (but are not limited to) the following types disabilities:</a:t>
            </a:r>
          </a:p>
        </p:txBody>
      </p:sp>
      <p:sp>
        <p:nvSpPr>
          <p:cNvPr id="5" name="TextBox 5"/>
          <p:cNvSpPr txBox="1"/>
          <p:nvPr/>
        </p:nvSpPr>
        <p:spPr>
          <a:xfrm>
            <a:off x="2324748" y="4774566"/>
            <a:ext cx="1163935" cy="426912"/>
          </a:xfrm>
          <a:prstGeom prst="rect">
            <a:avLst/>
          </a:prstGeom>
        </p:spPr>
        <p:txBody>
          <a:bodyPr lIns="0" tIns="0" rIns="0" bIns="0" rtlCol="0" anchor="t">
            <a:spAutoFit/>
          </a:bodyPr>
          <a:lstStyle/>
          <a:p>
            <a:pPr algn="ctr">
              <a:lnSpc>
                <a:spcPts val="3577"/>
              </a:lnSpc>
            </a:pPr>
            <a:r>
              <a:rPr lang="en-US" sz="2384">
                <a:solidFill>
                  <a:srgbClr val="000000"/>
                </a:solidFill>
                <a:latin typeface="Merriweather Sans Light Bold"/>
              </a:rPr>
              <a:t>Visual</a:t>
            </a:r>
          </a:p>
        </p:txBody>
      </p:sp>
      <p:sp>
        <p:nvSpPr>
          <p:cNvPr id="6" name="TextBox 6"/>
          <p:cNvSpPr txBox="1"/>
          <p:nvPr/>
        </p:nvSpPr>
        <p:spPr>
          <a:xfrm>
            <a:off x="4372054" y="4774566"/>
            <a:ext cx="1272030" cy="426912"/>
          </a:xfrm>
          <a:prstGeom prst="rect">
            <a:avLst/>
          </a:prstGeom>
        </p:spPr>
        <p:txBody>
          <a:bodyPr lIns="0" tIns="0" rIns="0" bIns="0" rtlCol="0" anchor="t">
            <a:spAutoFit/>
          </a:bodyPr>
          <a:lstStyle/>
          <a:p>
            <a:pPr algn="ctr">
              <a:lnSpc>
                <a:spcPts val="3577"/>
              </a:lnSpc>
            </a:pPr>
            <a:r>
              <a:rPr lang="en-US" sz="2384">
                <a:solidFill>
                  <a:srgbClr val="000000"/>
                </a:solidFill>
                <a:latin typeface="Merriweather Sans Light Bold"/>
              </a:rPr>
              <a:t>Auditory</a:t>
            </a:r>
          </a:p>
        </p:txBody>
      </p:sp>
      <p:sp>
        <p:nvSpPr>
          <p:cNvPr id="7" name="TextBox 7"/>
          <p:cNvSpPr txBox="1"/>
          <p:nvPr/>
        </p:nvSpPr>
        <p:spPr>
          <a:xfrm>
            <a:off x="6526734" y="4774566"/>
            <a:ext cx="1272030" cy="426912"/>
          </a:xfrm>
          <a:prstGeom prst="rect">
            <a:avLst/>
          </a:prstGeom>
        </p:spPr>
        <p:txBody>
          <a:bodyPr lIns="0" tIns="0" rIns="0" bIns="0" rtlCol="0" anchor="t">
            <a:spAutoFit/>
          </a:bodyPr>
          <a:lstStyle/>
          <a:p>
            <a:pPr algn="ctr">
              <a:lnSpc>
                <a:spcPts val="3577"/>
              </a:lnSpc>
            </a:pPr>
            <a:r>
              <a:rPr lang="en-US" sz="2384">
                <a:solidFill>
                  <a:srgbClr val="000000"/>
                </a:solidFill>
                <a:latin typeface="Merriweather Sans Light Bold"/>
              </a:rPr>
              <a:t>Motor</a:t>
            </a:r>
          </a:p>
        </p:txBody>
      </p:sp>
      <p:sp>
        <p:nvSpPr>
          <p:cNvPr id="8" name="TextBox 8"/>
          <p:cNvSpPr txBox="1"/>
          <p:nvPr/>
        </p:nvSpPr>
        <p:spPr>
          <a:xfrm>
            <a:off x="8525997" y="4774566"/>
            <a:ext cx="1404146" cy="426912"/>
          </a:xfrm>
          <a:prstGeom prst="rect">
            <a:avLst/>
          </a:prstGeom>
        </p:spPr>
        <p:txBody>
          <a:bodyPr lIns="0" tIns="0" rIns="0" bIns="0" rtlCol="0" anchor="t">
            <a:spAutoFit/>
          </a:bodyPr>
          <a:lstStyle/>
          <a:p>
            <a:pPr algn="ctr">
              <a:lnSpc>
                <a:spcPts val="3577"/>
              </a:lnSpc>
            </a:pPr>
            <a:r>
              <a:rPr lang="en-US" sz="2384">
                <a:solidFill>
                  <a:srgbClr val="000000"/>
                </a:solidFill>
                <a:latin typeface="Merriweather Sans Light Bold"/>
              </a:rPr>
              <a:t>Cognitive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9664" y="1324155"/>
            <a:ext cx="4989831" cy="1256754"/>
          </a:xfrm>
          <a:prstGeom prst="rect">
            <a:avLst/>
          </a:prstGeom>
        </p:spPr>
        <p:txBody>
          <a:bodyPr lIns="0" tIns="0" rIns="0" bIns="0" rtlCol="0" anchor="t">
            <a:spAutoFit/>
          </a:bodyPr>
          <a:lstStyle/>
          <a:p>
            <a:pPr>
              <a:lnSpc>
                <a:spcPts val="4920"/>
              </a:lnSpc>
            </a:pPr>
            <a:r>
              <a:rPr lang="en-US" sz="4100">
                <a:solidFill>
                  <a:srgbClr val="BA0C2F"/>
                </a:solidFill>
                <a:latin typeface="Oswald Medium"/>
              </a:rPr>
              <a:t>Why Digital Accessibility Matters</a:t>
            </a:r>
          </a:p>
        </p:txBody>
      </p:sp>
      <p:sp>
        <p:nvSpPr>
          <p:cNvPr id="3" name="TextBox 3"/>
          <p:cNvSpPr txBox="1"/>
          <p:nvPr/>
        </p:nvSpPr>
        <p:spPr>
          <a:xfrm>
            <a:off x="529663" y="2843224"/>
            <a:ext cx="4689568" cy="2751972"/>
          </a:xfrm>
          <a:prstGeom prst="rect">
            <a:avLst/>
          </a:prstGeom>
        </p:spPr>
        <p:txBody>
          <a:bodyPr lIns="0" tIns="0" rIns="0" bIns="0" rtlCol="0" anchor="t">
            <a:spAutoFit/>
          </a:bodyPr>
          <a:lstStyle/>
          <a:p>
            <a:pPr>
              <a:lnSpc>
                <a:spcPts val="3070"/>
              </a:lnSpc>
            </a:pPr>
            <a:r>
              <a:rPr lang="en-US" sz="2047">
                <a:solidFill>
                  <a:srgbClr val="000000"/>
                </a:solidFill>
                <a:latin typeface="Merriweather"/>
              </a:rPr>
              <a:t>Inaccessible digital content denies people with disabilities equal access to the information and services we provide.</a:t>
            </a:r>
          </a:p>
          <a:p>
            <a:pPr>
              <a:lnSpc>
                <a:spcPts val="3070"/>
              </a:lnSpc>
            </a:pPr>
            <a:endParaRPr lang="en-US" sz="2047">
              <a:solidFill>
                <a:srgbClr val="000000"/>
              </a:solidFill>
              <a:latin typeface="Merriweather"/>
            </a:endParaRPr>
          </a:p>
          <a:p>
            <a:pPr>
              <a:lnSpc>
                <a:spcPts val="3070"/>
              </a:lnSpc>
            </a:pPr>
            <a:r>
              <a:rPr lang="en-US" sz="2047">
                <a:solidFill>
                  <a:srgbClr val="000000"/>
                </a:solidFill>
                <a:latin typeface="Merriweather"/>
              </a:rPr>
              <a:t>This is like a business with stairs, but no access ramp at the entrance.</a:t>
            </a:r>
          </a:p>
        </p:txBody>
      </p:sp>
      <p:sp>
        <p:nvSpPr>
          <p:cNvPr id="4" name="Freeform 4"/>
          <p:cNvSpPr/>
          <p:nvPr/>
        </p:nvSpPr>
        <p:spPr>
          <a:xfrm>
            <a:off x="6228116" y="-48042"/>
            <a:ext cx="6068554" cy="6978105"/>
          </a:xfrm>
          <a:custGeom>
            <a:avLst/>
            <a:gdLst/>
            <a:ahLst/>
            <a:cxnLst/>
            <a:rect l="l" t="t" r="r" b="b"/>
            <a:pathLst>
              <a:path w="9102831" h="10467158">
                <a:moveTo>
                  <a:pt x="0" y="0"/>
                </a:moveTo>
                <a:lnTo>
                  <a:pt x="9102831" y="0"/>
                </a:lnTo>
                <a:lnTo>
                  <a:pt x="9102831" y="10467158"/>
                </a:lnTo>
                <a:lnTo>
                  <a:pt x="0" y="10467158"/>
                </a:lnTo>
                <a:lnTo>
                  <a:pt x="0" y="0"/>
                </a:lnTo>
                <a:close/>
              </a:path>
            </a:pathLst>
          </a:custGeom>
          <a:blipFill>
            <a:blip r:embed="rId3"/>
            <a:stretch>
              <a:fillRect l="-61861" r="-10620"/>
            </a:stretch>
          </a:blipFill>
        </p:spPr>
        <p:txBody>
          <a:bodyPr/>
          <a:lstStyle/>
          <a:p>
            <a:endParaRPr lang="en-US"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6151" y="528209"/>
            <a:ext cx="4989831" cy="628377"/>
          </a:xfrm>
          <a:prstGeom prst="rect">
            <a:avLst/>
          </a:prstGeom>
        </p:spPr>
        <p:txBody>
          <a:bodyPr lIns="0" tIns="0" rIns="0" bIns="0" rtlCol="0" anchor="t">
            <a:spAutoFit/>
          </a:bodyPr>
          <a:lstStyle/>
          <a:p>
            <a:pPr>
              <a:lnSpc>
                <a:spcPts val="4920"/>
              </a:lnSpc>
            </a:pPr>
            <a:r>
              <a:rPr lang="en-US" sz="4100" dirty="0">
                <a:solidFill>
                  <a:srgbClr val="BA0C2F"/>
                </a:solidFill>
                <a:latin typeface="Oswald Medium"/>
              </a:rPr>
              <a:t>Federal Requirements</a:t>
            </a:r>
          </a:p>
        </p:txBody>
      </p:sp>
      <p:sp>
        <p:nvSpPr>
          <p:cNvPr id="3" name="TextBox 3"/>
          <p:cNvSpPr txBox="1"/>
          <p:nvPr/>
        </p:nvSpPr>
        <p:spPr>
          <a:xfrm>
            <a:off x="6623823" y="1797147"/>
            <a:ext cx="4989830" cy="2215991"/>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2400" dirty="0"/>
              <a:t>State &amp; local governments must make websites, apps, and social media accessible.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1" dirty="0">
                <a:solidFill>
                  <a:srgbClr val="C00000"/>
                </a:solidFill>
              </a:rPr>
              <a:t>Compliance Deadline:</a:t>
            </a:r>
            <a:r>
              <a:rPr lang="en-US" sz="2400" dirty="0">
                <a:solidFill>
                  <a:srgbClr val="C00000"/>
                </a:solidFill>
              </a:rPr>
              <a:t> </a:t>
            </a:r>
            <a:br>
              <a:rPr lang="en-US" sz="2400" dirty="0">
                <a:solidFill>
                  <a:srgbClr val="C00000"/>
                </a:solidFill>
              </a:rPr>
            </a:br>
            <a:r>
              <a:rPr lang="en-US" sz="2400" dirty="0"/>
              <a:t>April 24, 2026</a:t>
            </a:r>
          </a:p>
        </p:txBody>
      </p:sp>
      <p:pic>
        <p:nvPicPr>
          <p:cNvPr id="6" name="Picture 5" descr="Gavel resting on block">
            <a:extLst>
              <a:ext uri="{FF2B5EF4-FFF2-40B4-BE49-F238E27FC236}">
                <a16:creationId xmlns:a16="http://schemas.microsoft.com/office/drawing/2014/main" id="{1C90AABF-FEE0-2340-0160-2FFA7A6FA790}"/>
              </a:ext>
            </a:extLst>
          </p:cNvPr>
          <p:cNvPicPr>
            <a:picLocks noChangeAspect="1"/>
          </p:cNvPicPr>
          <p:nvPr/>
        </p:nvPicPr>
        <p:blipFill>
          <a:blip r:embed="rId3"/>
          <a:stretch>
            <a:fillRect/>
          </a:stretch>
        </p:blipFill>
        <p:spPr>
          <a:xfrm>
            <a:off x="-4191000" y="0"/>
            <a:ext cx="10287000" cy="6858000"/>
          </a:xfrm>
          <a:prstGeom prst="rect">
            <a:avLst/>
          </a:prstGeom>
        </p:spPr>
      </p:pic>
      <p:sp>
        <p:nvSpPr>
          <p:cNvPr id="7" name="TextBox 2">
            <a:extLst>
              <a:ext uri="{FF2B5EF4-FFF2-40B4-BE49-F238E27FC236}">
                <a16:creationId xmlns:a16="http://schemas.microsoft.com/office/drawing/2014/main" id="{345886CD-E77B-346A-AA08-32D0F7FB5870}"/>
              </a:ext>
            </a:extLst>
          </p:cNvPr>
          <p:cNvSpPr txBox="1"/>
          <p:nvPr/>
        </p:nvSpPr>
        <p:spPr>
          <a:xfrm>
            <a:off x="6569920" y="632672"/>
            <a:ext cx="4989831" cy="628377"/>
          </a:xfrm>
          <a:prstGeom prst="rect">
            <a:avLst/>
          </a:prstGeom>
        </p:spPr>
        <p:txBody>
          <a:bodyPr lIns="0" tIns="0" rIns="0" bIns="0" rtlCol="0" anchor="t">
            <a:spAutoFit/>
          </a:bodyPr>
          <a:lstStyle/>
          <a:p>
            <a:pPr>
              <a:lnSpc>
                <a:spcPts val="4920"/>
              </a:lnSpc>
            </a:pPr>
            <a:r>
              <a:rPr lang="en-US" sz="4100" dirty="0">
                <a:solidFill>
                  <a:srgbClr val="BA0C2F"/>
                </a:solidFill>
                <a:latin typeface="Oswald Medium"/>
              </a:rPr>
              <a:t>New ADA Rule (Title II)</a:t>
            </a:r>
          </a:p>
        </p:txBody>
      </p:sp>
    </p:spTree>
  </p:cSld>
  <p:clrMapOvr>
    <a:masterClrMapping/>
  </p:clrMapOvr>
</p:sld>
</file>

<file path=ppt/theme/theme1.xml><?xml version="1.0" encoding="utf-8"?>
<a:theme xmlns:a="http://schemas.openxmlformats.org/drawingml/2006/main" name="UGA Extension/4-H Theme">
  <a:themeElements>
    <a:clrScheme name="UGA Branding">
      <a:dk1>
        <a:srgbClr val="000000"/>
      </a:dk1>
      <a:lt1>
        <a:srgbClr val="FFFFFF"/>
      </a:lt1>
      <a:dk2>
        <a:srgbClr val="BA0C2F"/>
      </a:dk2>
      <a:lt2>
        <a:srgbClr val="9EA2A2"/>
      </a:lt2>
      <a:accent1>
        <a:srgbClr val="00A3AD"/>
      </a:accent1>
      <a:accent2>
        <a:srgbClr val="B7BF10"/>
      </a:accent2>
      <a:accent3>
        <a:srgbClr val="004E60"/>
      </a:accent3>
      <a:accent4>
        <a:srgbClr val="664359"/>
      </a:accent4>
      <a:accent5>
        <a:srgbClr val="594924"/>
      </a:accent5>
      <a:accent6>
        <a:srgbClr val="554F47"/>
      </a:accent6>
      <a:hlink>
        <a:srgbClr val="BA0C2F"/>
      </a:hlink>
      <a:folHlink>
        <a:srgbClr val="E3002B"/>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693DDE79DA994F80C9F5A2E9EDBAC5" ma:contentTypeVersion="20" ma:contentTypeDescription="Create a new document." ma:contentTypeScope="" ma:versionID="d8686118c043ee8c8e22f9a191ef5b99">
  <xsd:schema xmlns:xsd="http://www.w3.org/2001/XMLSchema" xmlns:xs="http://www.w3.org/2001/XMLSchema" xmlns:p="http://schemas.microsoft.com/office/2006/metadata/properties" xmlns:ns1="http://schemas.microsoft.com/sharepoint/v3" xmlns:ns2="9bdf7371-b2f5-4ca2-a73f-25c857417231" xmlns:ns3="9cd5c6f8-9aaa-4af6-b4dc-35b341a4e373" targetNamespace="http://schemas.microsoft.com/office/2006/metadata/properties" ma:root="true" ma:fieldsID="d30b337b36288e591d2c4fdfb8b73aa3" ns1:_="" ns2:_="" ns3:_="">
    <xsd:import namespace="http://schemas.microsoft.com/sharepoint/v3"/>
    <xsd:import namespace="9bdf7371-b2f5-4ca2-a73f-25c857417231"/>
    <xsd:import namespace="9cd5c6f8-9aaa-4af6-b4dc-35b341a4e37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ServiceLocation"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df7371-b2f5-4ca2-a73f-25c8574172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61f6559-3fdf-4072-99e8-1c8ffe40d46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d5c6f8-9aaa-4af6-b4dc-35b341a4e37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07a4496-7fc0-497f-9901-cdc0a1700795}" ma:internalName="TaxCatchAll" ma:showField="CatchAllData" ma:web="9cd5c6f8-9aaa-4af6-b4dc-35b341a4e3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9bdf7371-b2f5-4ca2-a73f-25c857417231">
      <Terms xmlns="http://schemas.microsoft.com/office/infopath/2007/PartnerControls"/>
    </lcf76f155ced4ddcb4097134ff3c332f>
    <TaxCatchAll xmlns="9cd5c6f8-9aaa-4af6-b4dc-35b341a4e37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0B7F83-3D49-4C9F-952F-836F6B2345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bdf7371-b2f5-4ca2-a73f-25c857417231"/>
    <ds:schemaRef ds:uri="9cd5c6f8-9aaa-4af6-b4dc-35b341a4e3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0BD976-FF27-43B8-9135-FE48411996B8}">
  <ds:schemaRefs>
    <ds:schemaRef ds:uri="http://purl.org/dc/terms/"/>
    <ds:schemaRef ds:uri="9bdf7371-b2f5-4ca2-a73f-25c857417231"/>
    <ds:schemaRef ds:uri="http://schemas.microsoft.com/office/2006/documentManagement/types"/>
    <ds:schemaRef ds:uri="http://schemas.microsoft.com/office/2006/metadata/properties"/>
    <ds:schemaRef ds:uri="9cd5c6f8-9aaa-4af6-b4dc-35b341a4e373"/>
    <ds:schemaRef ds:uri="http://purl.org/dc/elements/1.1/"/>
    <ds:schemaRef ds:uri="http://purl.org/dc/dcmitype/"/>
    <ds:schemaRef ds:uri="http://schemas.openxmlformats.org/package/2006/metadata/core-properties"/>
    <ds:schemaRef ds:uri="http://schemas.microsoft.com/office/infopath/2007/PartnerControl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393F9349-5CDA-4F66-A821-FFD4B8B31B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16442</TotalTime>
  <Words>2555</Words>
  <Application>Microsoft Macintosh PowerPoint</Application>
  <PresentationFormat>Widescreen</PresentationFormat>
  <Paragraphs>382</Paragraphs>
  <Slides>41</Slides>
  <Notes>34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Arial</vt:lpstr>
      <vt:lpstr>Calibri</vt:lpstr>
      <vt:lpstr>Georgia</vt:lpstr>
      <vt:lpstr>Merriweather</vt:lpstr>
      <vt:lpstr>Merriweather Bold</vt:lpstr>
      <vt:lpstr>Merriweather Italics</vt:lpstr>
      <vt:lpstr>Merriweather Sans Light</vt:lpstr>
      <vt:lpstr>Merriweather Sans Light Bold</vt:lpstr>
      <vt:lpstr>Oswald Bold</vt:lpstr>
      <vt:lpstr>Oswald Medium</vt:lpstr>
      <vt:lpstr>Trade Gothic LT Std Cn</vt:lpstr>
      <vt:lpstr>UGA Extension/4-H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Carly Mirabile</dc:creator>
  <cp:lastModifiedBy>Ashley A Williams</cp:lastModifiedBy>
  <cp:revision>255</cp:revision>
  <cp:lastPrinted>2022-09-09T12:43:02Z</cp:lastPrinted>
  <dcterms:created xsi:type="dcterms:W3CDTF">2021-11-10T13:51:55Z</dcterms:created>
  <dcterms:modified xsi:type="dcterms:W3CDTF">2025-02-06T16:41:58Z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0x010100F7693DDE79DA994F80C9F5A2E9EDBAC5</vt:lpwstr>
  </property>
  <property fmtid="{D5CDD505-2E9C-101B-9397-08002B2CF9AE}" pid="3" name="MediaServiceImageTags">
    <vt:lpwstr/>
  </property>
</Properties>
</file>