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39"/>
  </p:notesMasterIdLst>
  <p:sldIdLst>
    <p:sldId id="257" r:id="rId5"/>
    <p:sldId id="259" r:id="rId6"/>
    <p:sldId id="278" r:id="rId7"/>
    <p:sldId id="280" r:id="rId8"/>
    <p:sldId id="281" r:id="rId9"/>
    <p:sldId id="282" r:id="rId10"/>
    <p:sldId id="284" r:id="rId11"/>
    <p:sldId id="285" r:id="rId12"/>
    <p:sldId id="286" r:id="rId13"/>
    <p:sldId id="287" r:id="rId14"/>
    <p:sldId id="288" r:id="rId15"/>
    <p:sldId id="289" r:id="rId16"/>
    <p:sldId id="290" r:id="rId17"/>
    <p:sldId id="291" r:id="rId18"/>
    <p:sldId id="292" r:id="rId19"/>
    <p:sldId id="352" r:id="rId20"/>
    <p:sldId id="353" r:id="rId21"/>
    <p:sldId id="354" r:id="rId22"/>
    <p:sldId id="355" r:id="rId23"/>
    <p:sldId id="356" r:id="rId24"/>
    <p:sldId id="357" r:id="rId25"/>
    <p:sldId id="358" r:id="rId26"/>
    <p:sldId id="359" r:id="rId27"/>
    <p:sldId id="345" r:id="rId28"/>
    <p:sldId id="360" r:id="rId29"/>
    <p:sldId id="361" r:id="rId30"/>
    <p:sldId id="363" r:id="rId31"/>
    <p:sldId id="364" r:id="rId32"/>
    <p:sldId id="365" r:id="rId33"/>
    <p:sldId id="366" r:id="rId34"/>
    <p:sldId id="367" r:id="rId35"/>
    <p:sldId id="368" r:id="rId36"/>
    <p:sldId id="369" r:id="rId37"/>
    <p:sldId id="370"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774"/>
    <p:restoredTop sz="72313"/>
  </p:normalViewPr>
  <p:slideViewPr>
    <p:cSldViewPr snapToGrid="0" snapToObjects="1">
      <p:cViewPr varScale="1">
        <p:scale>
          <a:sx n="90" d="100"/>
          <a:sy n="90" d="100"/>
        </p:scale>
        <p:origin x="1200"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hley A Williams" userId="0966ee92-ce30-442f-abf9-0bcf67a4b712" providerId="ADAL" clId="{6BB25F93-AF67-414A-A734-A55401ED2CF6}"/>
    <pc:docChg chg="undo custSel modSld">
      <pc:chgData name="Ashley A Williams" userId="0966ee92-ce30-442f-abf9-0bcf67a4b712" providerId="ADAL" clId="{6BB25F93-AF67-414A-A734-A55401ED2CF6}" dt="2022-09-08T19:21:46.243" v="67" actId="1076"/>
      <pc:docMkLst>
        <pc:docMk/>
      </pc:docMkLst>
      <pc:sldChg chg="modSp mod">
        <pc:chgData name="Ashley A Williams" userId="0966ee92-ce30-442f-abf9-0bcf67a4b712" providerId="ADAL" clId="{6BB25F93-AF67-414A-A734-A55401ED2CF6}" dt="2022-09-08T19:21:46.243" v="67" actId="1076"/>
        <pc:sldMkLst>
          <pc:docMk/>
          <pc:sldMk cId="4123156287" sldId="257"/>
        </pc:sldMkLst>
        <pc:spChg chg="mod">
          <ac:chgData name="Ashley A Williams" userId="0966ee92-ce30-442f-abf9-0bcf67a4b712" providerId="ADAL" clId="{6BB25F93-AF67-414A-A734-A55401ED2CF6}" dt="2022-09-08T19:21:43.513" v="66" actId="14100"/>
          <ac:spMkLst>
            <pc:docMk/>
            <pc:sldMk cId="4123156287" sldId="257"/>
            <ac:spMk id="2" creationId="{755AE6C7-6239-614A-9E35-A65559F9A88E}"/>
          </ac:spMkLst>
        </pc:spChg>
        <pc:spChg chg="mod">
          <ac:chgData name="Ashley A Williams" userId="0966ee92-ce30-442f-abf9-0bcf67a4b712" providerId="ADAL" clId="{6BB25F93-AF67-414A-A734-A55401ED2CF6}" dt="2022-09-08T19:21:46.243" v="67" actId="1076"/>
          <ac:spMkLst>
            <pc:docMk/>
            <pc:sldMk cId="4123156287" sldId="257"/>
            <ac:spMk id="3" creationId="{32D9C4F6-FA73-7C46-8EC6-9D7E0C7D0313}"/>
          </ac:spMkLst>
        </pc:spChg>
      </pc:sldChg>
      <pc:sldChg chg="modSp mod">
        <pc:chgData name="Ashley A Williams" userId="0966ee92-ce30-442f-abf9-0bcf67a4b712" providerId="ADAL" clId="{6BB25F93-AF67-414A-A734-A55401ED2CF6}" dt="2022-08-30T17:48:04.844" v="1" actId="20577"/>
        <pc:sldMkLst>
          <pc:docMk/>
          <pc:sldMk cId="1425325891" sldId="290"/>
        </pc:sldMkLst>
        <pc:spChg chg="mod">
          <ac:chgData name="Ashley A Williams" userId="0966ee92-ce30-442f-abf9-0bcf67a4b712" providerId="ADAL" clId="{6BB25F93-AF67-414A-A734-A55401ED2CF6}" dt="2022-08-30T17:48:04.844" v="1" actId="20577"/>
          <ac:spMkLst>
            <pc:docMk/>
            <pc:sldMk cId="1425325891" sldId="290"/>
            <ac:spMk id="3" creationId="{32D9C4F6-FA73-7C46-8EC6-9D7E0C7D0313}"/>
          </ac:spMkLst>
        </pc:spChg>
      </pc:sldChg>
      <pc:sldChg chg="modSp mod">
        <pc:chgData name="Ashley A Williams" userId="0966ee92-ce30-442f-abf9-0bcf67a4b712" providerId="ADAL" clId="{6BB25F93-AF67-414A-A734-A55401ED2CF6}" dt="2022-09-08T17:41:26.744" v="63"/>
        <pc:sldMkLst>
          <pc:docMk/>
          <pc:sldMk cId="3063381242" sldId="367"/>
        </pc:sldMkLst>
        <pc:spChg chg="mod">
          <ac:chgData name="Ashley A Williams" userId="0966ee92-ce30-442f-abf9-0bcf67a4b712" providerId="ADAL" clId="{6BB25F93-AF67-414A-A734-A55401ED2CF6}" dt="2022-09-08T17:41:26.744" v="63"/>
          <ac:spMkLst>
            <pc:docMk/>
            <pc:sldMk cId="3063381242" sldId="367"/>
            <ac:spMk id="7" creationId="{93E0B815-DB57-0A41-8282-F01A05B5BBDC}"/>
          </ac:spMkLst>
        </pc:spChg>
      </pc:sldChg>
    </pc:docChg>
  </pc:docChgLst>
  <pc:docChgLst>
    <pc:chgData name="Ashley A Williams" userId="0966ee92-ce30-442f-abf9-0bcf67a4b712" providerId="ADAL" clId="{A6761FF9-E5A8-3845-A1C6-C550835340CA}"/>
    <pc:docChg chg="modSld">
      <pc:chgData name="Ashley A Williams" userId="0966ee92-ce30-442f-abf9-0bcf67a4b712" providerId="ADAL" clId="{A6761FF9-E5A8-3845-A1C6-C550835340CA}" dt="2022-06-29T17:33:09.380" v="226" actId="962"/>
      <pc:docMkLst>
        <pc:docMk/>
      </pc:docMkLst>
      <pc:sldChg chg="modSp mod">
        <pc:chgData name="Ashley A Williams" userId="0966ee92-ce30-442f-abf9-0bcf67a4b712" providerId="ADAL" clId="{A6761FF9-E5A8-3845-A1C6-C550835340CA}" dt="2022-06-29T17:30:37.483" v="49" actId="962"/>
        <pc:sldMkLst>
          <pc:docMk/>
          <pc:sldMk cId="791428869" sldId="259"/>
        </pc:sldMkLst>
        <pc:picChg chg="mod">
          <ac:chgData name="Ashley A Williams" userId="0966ee92-ce30-442f-abf9-0bcf67a4b712" providerId="ADAL" clId="{A6761FF9-E5A8-3845-A1C6-C550835340CA}" dt="2022-06-29T17:30:37.483" v="49" actId="962"/>
          <ac:picMkLst>
            <pc:docMk/>
            <pc:sldMk cId="791428869" sldId="259"/>
            <ac:picMk id="5" creationId="{737B7BF3-0E1B-DFFA-892F-BC5425AF732B}"/>
          </ac:picMkLst>
        </pc:picChg>
      </pc:sldChg>
      <pc:sldChg chg="modSp">
        <pc:chgData name="Ashley A Williams" userId="0966ee92-ce30-442f-abf9-0bcf67a4b712" providerId="ADAL" clId="{A6761FF9-E5A8-3845-A1C6-C550835340CA}" dt="2022-06-29T17:31:33.252" v="223" actId="962"/>
        <pc:sldMkLst>
          <pc:docMk/>
          <pc:sldMk cId="300510980" sldId="287"/>
        </pc:sldMkLst>
        <pc:picChg chg="mod">
          <ac:chgData name="Ashley A Williams" userId="0966ee92-ce30-442f-abf9-0bcf67a4b712" providerId="ADAL" clId="{A6761FF9-E5A8-3845-A1C6-C550835340CA}" dt="2022-06-29T17:31:33.252" v="223" actId="962"/>
          <ac:picMkLst>
            <pc:docMk/>
            <pc:sldMk cId="300510980" sldId="287"/>
            <ac:picMk id="5" creationId="{6A8D57AD-A654-0C2A-B64C-861403A7BEE3}"/>
          </ac:picMkLst>
        </pc:picChg>
      </pc:sldChg>
      <pc:sldChg chg="modSp mod">
        <pc:chgData name="Ashley A Williams" userId="0966ee92-ce30-442f-abf9-0bcf67a4b712" providerId="ADAL" clId="{A6761FF9-E5A8-3845-A1C6-C550835340CA}" dt="2022-06-29T17:33:09.380" v="226" actId="962"/>
        <pc:sldMkLst>
          <pc:docMk/>
          <pc:sldMk cId="328900883" sldId="345"/>
        </pc:sldMkLst>
        <pc:spChg chg="mod">
          <ac:chgData name="Ashley A Williams" userId="0966ee92-ce30-442f-abf9-0bcf67a4b712" providerId="ADAL" clId="{A6761FF9-E5A8-3845-A1C6-C550835340CA}" dt="2022-06-29T17:33:09.380" v="226" actId="962"/>
          <ac:spMkLst>
            <pc:docMk/>
            <pc:sldMk cId="328900883" sldId="345"/>
            <ac:spMk id="2" creationId="{B53D1CE8-CD71-22D4-843A-B936553D6692}"/>
          </ac:spMkLst>
        </pc:spChg>
        <pc:picChg chg="mod">
          <ac:chgData name="Ashley A Williams" userId="0966ee92-ce30-442f-abf9-0bcf67a4b712" providerId="ADAL" clId="{A6761FF9-E5A8-3845-A1C6-C550835340CA}" dt="2022-06-29T17:33:06.570" v="225" actId="962"/>
          <ac:picMkLst>
            <pc:docMk/>
            <pc:sldMk cId="328900883" sldId="345"/>
            <ac:picMk id="29" creationId="{6683C246-6C4E-AA48-8385-11F574331F46}"/>
          </ac:picMkLst>
        </pc:picChg>
        <pc:cxnChg chg="mod">
          <ac:chgData name="Ashley A Williams" userId="0966ee92-ce30-442f-abf9-0bcf67a4b712" providerId="ADAL" clId="{A6761FF9-E5A8-3845-A1C6-C550835340CA}" dt="2022-06-29T17:31:48.668" v="224" actId="962"/>
          <ac:cxnSpMkLst>
            <pc:docMk/>
            <pc:sldMk cId="328900883" sldId="345"/>
            <ac:cxnSpMk id="14" creationId="{2D6A561B-7E4D-D245-BA0E-0393C3CC6B9E}"/>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A291C4-1CC0-7F4D-A90F-A2749920FFD5}" type="datetimeFigureOut">
              <a:rPr lang="en-US" smtClean="0"/>
              <a:t>9/8/22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008F54-CA2E-0444-BD3D-5C3E087EF922}" type="slidenum">
              <a:rPr lang="en-US" smtClean="0"/>
              <a:t>‹#›</a:t>
            </a:fld>
            <a:endParaRPr lang="en-US"/>
          </a:p>
        </p:txBody>
      </p:sp>
    </p:spTree>
    <p:extLst>
      <p:ext uri="{BB962C8B-B14F-4D97-AF65-F5344CB8AC3E}">
        <p14:creationId xmlns:p14="http://schemas.microsoft.com/office/powerpoint/2010/main" val="3604870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cdc.gov/ncbddd/disabilityandhealth/infographic-disability-impacts-all.html"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www.clickawaypound.com/cap16finalreport.html" TargetMode="External"/><Relationship Id="rId4" Type="http://schemas.openxmlformats.org/officeDocument/2006/relationships/hyperlink" Target="https://www.cdc.gov/ncbddd/disabilityandhealth/impacts/georgia.html"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Just a couple of housekeeping items:</a:t>
            </a:r>
          </a:p>
          <a:p>
            <a:pPr marL="171450" indent="-171450">
              <a:buFont typeface="Arial" panose="020B0604020202020204" pitchFamily="34" charset="0"/>
              <a:buChar char="•"/>
            </a:pPr>
            <a:r>
              <a:rPr lang="en-US" dirty="0"/>
              <a:t>Attendees, please mute yourself</a:t>
            </a:r>
          </a:p>
          <a:p>
            <a:pPr marL="171450" indent="-171450">
              <a:buFont typeface="Arial" panose="020B0604020202020204" pitchFamily="34" charset="0"/>
              <a:buChar char="•"/>
            </a:pPr>
            <a:r>
              <a:rPr lang="en-US" dirty="0"/>
              <a:t>Type in your full name in the chat for attendance, so we can give you credit in ETS</a:t>
            </a:r>
          </a:p>
          <a:p>
            <a:pPr marL="171450" indent="-171450">
              <a:buFont typeface="Arial" panose="020B0604020202020204" pitchFamily="34" charset="0"/>
              <a:buChar char="•"/>
            </a:pPr>
            <a:r>
              <a:rPr lang="en-US" dirty="0"/>
              <a:t>If you have questions, please use the chat. We will take time at the end to answer them</a:t>
            </a:r>
          </a:p>
          <a:p>
            <a:pPr marL="171450" indent="-171450">
              <a:buFont typeface="Arial" panose="020B0604020202020204" pitchFamily="34" charset="0"/>
              <a:buChar char="•"/>
            </a:pPr>
            <a:r>
              <a:rPr lang="en-US" dirty="0"/>
              <a:t>We will be recording this session and sending it out after</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Introductions</a:t>
            </a:r>
          </a:p>
          <a:p>
            <a:endParaRPr lang="en-US" dirty="0"/>
          </a:p>
        </p:txBody>
      </p:sp>
      <p:sp>
        <p:nvSpPr>
          <p:cNvPr id="4" name="Slide Number Placeholder 3"/>
          <p:cNvSpPr>
            <a:spLocks noGrp="1"/>
          </p:cNvSpPr>
          <p:nvPr>
            <p:ph type="sldNum" sz="quarter" idx="5"/>
          </p:nvPr>
        </p:nvSpPr>
        <p:spPr/>
        <p:txBody>
          <a:bodyPr/>
          <a:lstStyle/>
          <a:p>
            <a:fld id="{94008F54-CA2E-0444-BD3D-5C3E087EF922}" type="slidenum">
              <a:rPr lang="en-US" smtClean="0"/>
              <a:t>2</a:t>
            </a:fld>
            <a:endParaRPr lang="en-US"/>
          </a:p>
        </p:txBody>
      </p:sp>
    </p:spTree>
    <p:extLst>
      <p:ext uri="{BB962C8B-B14F-4D97-AF65-F5344CB8AC3E}">
        <p14:creationId xmlns:p14="http://schemas.microsoft.com/office/powerpoint/2010/main" val="41324819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As a content manager, what is your responsibility regarding web accessibility on your website?</a:t>
            </a:r>
          </a:p>
          <a:p>
            <a:pPr marL="171450" indent="-171450">
              <a:buFontTx/>
              <a:buChar char="-"/>
            </a:pPr>
            <a:r>
              <a:rPr lang="en-US" dirty="0"/>
              <a:t>The best practices we’re going over today are</a:t>
            </a:r>
          </a:p>
          <a:p>
            <a:pPr marL="171450" indent="-171450">
              <a:buFontTx/>
              <a:buChar char="-"/>
            </a:pPr>
            <a:r>
              <a:rPr lang="en-US" dirty="0"/>
              <a:t>Alt text for images</a:t>
            </a:r>
          </a:p>
          <a:p>
            <a:pPr marL="171450" indent="-171450">
              <a:buFontTx/>
              <a:buChar char="-"/>
            </a:pPr>
            <a:r>
              <a:rPr lang="en-US" dirty="0"/>
              <a:t>Captions for video</a:t>
            </a:r>
          </a:p>
          <a:p>
            <a:pPr marL="171450" indent="-171450">
              <a:buFontTx/>
              <a:buChar char="-"/>
            </a:pPr>
            <a:r>
              <a:rPr lang="en-US" dirty="0"/>
              <a:t>Transcripts for audio</a:t>
            </a:r>
          </a:p>
          <a:p>
            <a:pPr marL="171450" indent="-171450">
              <a:buFontTx/>
              <a:buChar char="-"/>
            </a:pPr>
            <a:r>
              <a:rPr lang="en-US" dirty="0"/>
              <a:t>Descriptive link text</a:t>
            </a:r>
          </a:p>
          <a:p>
            <a:pPr marL="171450" indent="-171450">
              <a:buFontTx/>
              <a:buChar char="-"/>
            </a:pPr>
            <a:r>
              <a:rPr lang="en-US" dirty="0"/>
              <a:t>Headings that organize page content</a:t>
            </a:r>
          </a:p>
          <a:p>
            <a:pPr marL="171450" indent="-171450">
              <a:buFontTx/>
              <a:buChar char="-"/>
            </a:pPr>
            <a:r>
              <a:rPr lang="en-US" dirty="0"/>
              <a:t>Tables</a:t>
            </a:r>
          </a:p>
          <a:p>
            <a:pPr marL="171450" indent="-171450">
              <a:buFontTx/>
              <a:buChar char="-"/>
            </a:pPr>
            <a:r>
              <a:rPr lang="en-US" dirty="0"/>
              <a:t>PDFs that are tagged and easy to read</a:t>
            </a:r>
          </a:p>
        </p:txBody>
      </p:sp>
      <p:sp>
        <p:nvSpPr>
          <p:cNvPr id="4" name="Slide Number Placeholder 3"/>
          <p:cNvSpPr>
            <a:spLocks noGrp="1"/>
          </p:cNvSpPr>
          <p:nvPr>
            <p:ph type="sldNum" sz="quarter" idx="5"/>
          </p:nvPr>
        </p:nvSpPr>
        <p:spPr/>
        <p:txBody>
          <a:bodyPr/>
          <a:lstStyle/>
          <a:p>
            <a:fld id="{94008F54-CA2E-0444-BD3D-5C3E087EF922}" type="slidenum">
              <a:rPr lang="en-US" smtClean="0"/>
              <a:t>12</a:t>
            </a:fld>
            <a:endParaRPr lang="en-US"/>
          </a:p>
        </p:txBody>
      </p:sp>
    </p:spTree>
    <p:extLst>
      <p:ext uri="{BB962C8B-B14F-4D97-AF65-F5344CB8AC3E}">
        <p14:creationId xmlns:p14="http://schemas.microsoft.com/office/powerpoint/2010/main" val="16184065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0" dirty="0">
                <a:solidFill>
                  <a:schemeClr val="tx1">
                    <a:lumMod val="10000"/>
                  </a:schemeClr>
                </a:solidFill>
                <a:latin typeface="Helvetica Neue Regular"/>
              </a:rPr>
              <a:t>Users with disabilities use different assistive technology to browse the web.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Assistive technology includes all kinds of different tools, but today we’ll be focusing on </a:t>
            </a:r>
            <a:r>
              <a:rPr lang="en-US" b="1" dirty="0"/>
              <a:t>screen readers.</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b="1" dirty="0"/>
          </a:p>
          <a:p>
            <a:pPr marL="171450" indent="-171450">
              <a:buFont typeface="Arial" panose="020B0604020202020204" pitchFamily="34" charset="0"/>
              <a:buChar char="•"/>
            </a:pPr>
            <a:r>
              <a:rPr lang="en-US" b="1" dirty="0">
                <a:solidFill>
                  <a:schemeClr val="tx1">
                    <a:lumMod val="10000"/>
                  </a:schemeClr>
                </a:solidFill>
              </a:rPr>
              <a:t>A screen reader is primarily used by people with vision impairments. </a:t>
            </a:r>
          </a:p>
          <a:p>
            <a:pPr marL="171450" indent="-171450">
              <a:buFont typeface="Arial" panose="020B0604020202020204" pitchFamily="34" charset="0"/>
              <a:buChar char="•"/>
            </a:pPr>
            <a:r>
              <a:rPr lang="en-US" dirty="0">
                <a:solidFill>
                  <a:schemeClr val="tx1">
                    <a:lumMod val="10000"/>
                  </a:schemeClr>
                </a:solidFill>
              </a:rPr>
              <a:t>It takes screen elements, like text, buttons, and images, and converts them into speech or braille.</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b="1"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So while we’re talking about best practices today, I’ll be sharing some screen reader demos that I’ve recorded</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You don’t have to know how to use a screen reader, but I think seeing one in action will put why we do accessibility best practices into context.</a:t>
            </a:r>
          </a:p>
        </p:txBody>
      </p:sp>
      <p:sp>
        <p:nvSpPr>
          <p:cNvPr id="4" name="Slide Number Placeholder 3"/>
          <p:cNvSpPr>
            <a:spLocks noGrp="1"/>
          </p:cNvSpPr>
          <p:nvPr>
            <p:ph type="sldNum" sz="quarter" idx="5"/>
          </p:nvPr>
        </p:nvSpPr>
        <p:spPr/>
        <p:txBody>
          <a:bodyPr/>
          <a:lstStyle/>
          <a:p>
            <a:fld id="{94008F54-CA2E-0444-BD3D-5C3E087EF922}" type="slidenum">
              <a:rPr lang="en-US" smtClean="0"/>
              <a:t>14</a:t>
            </a:fld>
            <a:endParaRPr lang="en-US"/>
          </a:p>
        </p:txBody>
      </p:sp>
    </p:spTree>
    <p:extLst>
      <p:ext uri="{BB962C8B-B14F-4D97-AF65-F5344CB8AC3E}">
        <p14:creationId xmlns:p14="http://schemas.microsoft.com/office/powerpoint/2010/main" val="6037378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solidFill>
                  <a:schemeClr val="tx1">
                    <a:lumMod val="10000"/>
                  </a:schemeClr>
                </a:solidFill>
                <a:latin typeface="Helvetica Neue Regular"/>
              </a:rPr>
              <a:t>Images on your webpages must include Alt Text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solidFill>
                  <a:schemeClr val="tx1">
                    <a:lumMod val="10000"/>
                  </a:schemeClr>
                </a:solidFill>
                <a:latin typeface="Helvetica Neue Regular"/>
              </a:rPr>
              <a:t>Alt text provides a description of what the image is of</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solidFill>
                  <a:schemeClr val="tx1">
                    <a:lumMod val="10000"/>
                  </a:schemeClr>
                </a:solidFill>
                <a:latin typeface="Helvetica Neue Regular"/>
              </a:rPr>
              <a:t>Alt text doesn't have to be long, but it should accurately describe the image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solidFill>
                  <a:schemeClr val="tx1">
                    <a:lumMod val="10000"/>
                  </a:schemeClr>
                </a:solidFill>
                <a:latin typeface="Helvetica Neue Regular"/>
              </a:rPr>
              <a:t>When using images of graphs or diagrams, include accompanying text to explain the information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solidFill>
                  <a:schemeClr val="tx1">
                    <a:lumMod val="10000"/>
                  </a:schemeClr>
                </a:solidFill>
                <a:latin typeface="Helvetica Neue Regular"/>
              </a:rPr>
              <a:t>And if you’re linking an image, the alt text should explain where the user will go if they click the link</a:t>
            </a:r>
          </a:p>
        </p:txBody>
      </p:sp>
      <p:sp>
        <p:nvSpPr>
          <p:cNvPr id="4" name="Slide Number Placeholder 3"/>
          <p:cNvSpPr>
            <a:spLocks noGrp="1"/>
          </p:cNvSpPr>
          <p:nvPr>
            <p:ph type="sldNum" sz="quarter" idx="5"/>
          </p:nvPr>
        </p:nvSpPr>
        <p:spPr/>
        <p:txBody>
          <a:bodyPr/>
          <a:lstStyle/>
          <a:p>
            <a:fld id="{94008F54-CA2E-0444-BD3D-5C3E087EF922}" type="slidenum">
              <a:rPr lang="en-US" smtClean="0"/>
              <a:t>15</a:t>
            </a:fld>
            <a:endParaRPr lang="en-US"/>
          </a:p>
        </p:txBody>
      </p:sp>
    </p:spTree>
    <p:extLst>
      <p:ext uri="{BB962C8B-B14F-4D97-AF65-F5344CB8AC3E}">
        <p14:creationId xmlns:p14="http://schemas.microsoft.com/office/powerpoint/2010/main" val="2556492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Adding alt text to an image in AEM</a:t>
            </a:r>
          </a:p>
          <a:p>
            <a:r>
              <a:rPr lang="en-US" dirty="0"/>
              <a:t>Step 1: Select your image component in AEM, and click the wrench icon from the toolbar.</a:t>
            </a:r>
          </a:p>
          <a:p>
            <a:r>
              <a:rPr lang="en-US" dirty="0"/>
              <a:t>Step 2: In the Image’s settings, put your description text in the Title field. Note that there is an alt text field, but in AEM you only have to fill out Title and it will cover the Alt text as well.</a:t>
            </a:r>
          </a:p>
        </p:txBody>
      </p:sp>
      <p:sp>
        <p:nvSpPr>
          <p:cNvPr id="4" name="Slide Number Placeholder 3"/>
          <p:cNvSpPr>
            <a:spLocks noGrp="1"/>
          </p:cNvSpPr>
          <p:nvPr>
            <p:ph type="sldNum" sz="quarter" idx="5"/>
          </p:nvPr>
        </p:nvSpPr>
        <p:spPr/>
        <p:txBody>
          <a:bodyPr/>
          <a:lstStyle/>
          <a:p>
            <a:fld id="{E358056C-170C-4D44-A256-C02E14D16A91}" type="slidenum">
              <a:rPr lang="en-US" smtClean="0"/>
              <a:t>16</a:t>
            </a:fld>
            <a:endParaRPr lang="en-US"/>
          </a:p>
        </p:txBody>
      </p:sp>
    </p:spTree>
    <p:extLst>
      <p:ext uri="{BB962C8B-B14F-4D97-AF65-F5344CB8AC3E}">
        <p14:creationId xmlns:p14="http://schemas.microsoft.com/office/powerpoint/2010/main" val="41312157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Adding alt text to an image in WordPress</a:t>
            </a:r>
          </a:p>
          <a:p>
            <a:r>
              <a:rPr lang="en-US" dirty="0"/>
              <a:t>Step 1: After inserting an image block, select the Media Library button.</a:t>
            </a:r>
          </a:p>
          <a:p>
            <a:r>
              <a:rPr lang="en-US" dirty="0"/>
              <a:t>Step 2: In the Media Library, select an image. Once selected, on the right you’ll have a field to type in the alt text.</a:t>
            </a:r>
          </a:p>
        </p:txBody>
      </p:sp>
      <p:sp>
        <p:nvSpPr>
          <p:cNvPr id="4" name="Slide Number Placeholder 3"/>
          <p:cNvSpPr>
            <a:spLocks noGrp="1"/>
          </p:cNvSpPr>
          <p:nvPr>
            <p:ph type="sldNum" sz="quarter" idx="5"/>
          </p:nvPr>
        </p:nvSpPr>
        <p:spPr/>
        <p:txBody>
          <a:bodyPr/>
          <a:lstStyle/>
          <a:p>
            <a:fld id="{E358056C-170C-4D44-A256-C02E14D16A91}" type="slidenum">
              <a:rPr lang="en-US" smtClean="0"/>
              <a:t>17</a:t>
            </a:fld>
            <a:endParaRPr lang="en-US"/>
          </a:p>
        </p:txBody>
      </p:sp>
    </p:spTree>
    <p:extLst>
      <p:ext uri="{BB962C8B-B14F-4D97-AF65-F5344CB8AC3E}">
        <p14:creationId xmlns:p14="http://schemas.microsoft.com/office/powerpoint/2010/main" val="41732618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Just like single images, image galleries and sliders need to have alt text or captions for each image</a:t>
            </a:r>
          </a:p>
          <a:p>
            <a:pPr marL="171450" indent="-171450">
              <a:buFontTx/>
              <a:buChar char="-"/>
            </a:pPr>
            <a:r>
              <a:rPr lang="en-US" dirty="0"/>
              <a:t>Fields names may vary in AEM or WordPress, but you're typically looking for a "title" or "caption" field</a:t>
            </a:r>
          </a:p>
          <a:p>
            <a:pPr marL="171450" indent="-171450">
              <a:buFontTx/>
              <a:buChar char="-"/>
            </a:pPr>
            <a:r>
              <a:rPr lang="en-US" dirty="0"/>
              <a:t>If the slide is linked, you can even phrase the alt text or caption as a call to action</a:t>
            </a:r>
          </a:p>
          <a:p>
            <a:pPr marL="171450" indent="-171450">
              <a:buFontTx/>
              <a:buChar char="-"/>
            </a:pPr>
            <a:r>
              <a:rPr lang="en-US" dirty="0"/>
              <a:t>For example, a call to action could be: </a:t>
            </a:r>
            <a:r>
              <a:rPr lang="en-US" sz="1200" dirty="0">
                <a:solidFill>
                  <a:schemeClr val="tx1">
                    <a:lumMod val="10000"/>
                  </a:schemeClr>
                </a:solidFill>
                <a:latin typeface="Helvetica Neue Regular"/>
              </a:rPr>
              <a:t>“Learn More About Our Programs”</a:t>
            </a:r>
            <a:endParaRPr lang="en-US" dirty="0"/>
          </a:p>
        </p:txBody>
      </p:sp>
      <p:sp>
        <p:nvSpPr>
          <p:cNvPr id="4" name="Slide Number Placeholder 3"/>
          <p:cNvSpPr>
            <a:spLocks noGrp="1"/>
          </p:cNvSpPr>
          <p:nvPr>
            <p:ph type="sldNum" sz="quarter" idx="5"/>
          </p:nvPr>
        </p:nvSpPr>
        <p:spPr/>
        <p:txBody>
          <a:bodyPr/>
          <a:lstStyle/>
          <a:p>
            <a:fld id="{94008F54-CA2E-0444-BD3D-5C3E087EF922}" type="slidenum">
              <a:rPr lang="en-US" smtClean="0"/>
              <a:t>18</a:t>
            </a:fld>
            <a:endParaRPr lang="en-US"/>
          </a:p>
        </p:txBody>
      </p:sp>
    </p:spTree>
    <p:extLst>
      <p:ext uri="{BB962C8B-B14F-4D97-AF65-F5344CB8AC3E}">
        <p14:creationId xmlns:p14="http://schemas.microsoft.com/office/powerpoint/2010/main" val="26819685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dirty="0">
                <a:solidFill>
                  <a:schemeClr val="tx1">
                    <a:lumMod val="25000"/>
                  </a:schemeClr>
                </a:solidFill>
                <a:latin typeface="Helvetica Neue Regular"/>
              </a:rPr>
              <a:t>Another important best practice: </a:t>
            </a:r>
            <a:r>
              <a:rPr lang="en-US" sz="1200" b="1" dirty="0">
                <a:solidFill>
                  <a:schemeClr val="tx1">
                    <a:lumMod val="25000"/>
                  </a:schemeClr>
                </a:solidFill>
                <a:latin typeface="Helvetica Neue Regular"/>
              </a:rPr>
              <a:t>Don’t use images to display text!!!</a:t>
            </a:r>
          </a:p>
          <a:p>
            <a:pPr marL="171450" indent="-171450">
              <a:buFontTx/>
              <a:buChar char="-"/>
            </a:pPr>
            <a:r>
              <a:rPr lang="en-US" sz="1200" dirty="0">
                <a:solidFill>
                  <a:schemeClr val="tx1">
                    <a:lumMod val="25000"/>
                  </a:schemeClr>
                </a:solidFill>
                <a:latin typeface="Helvetica Neue Regular"/>
              </a:rPr>
              <a:t>A screen reader can’t read the text displayed in images, it can only read the ALT text</a:t>
            </a:r>
          </a:p>
          <a:p>
            <a:pPr marL="171450" indent="-171450">
              <a:buFontTx/>
              <a:buChar char="-"/>
            </a:pPr>
            <a:r>
              <a:rPr lang="en-US" sz="1200" dirty="0">
                <a:solidFill>
                  <a:schemeClr val="tx1">
                    <a:lumMod val="25000"/>
                  </a:schemeClr>
                </a:solidFill>
                <a:latin typeface="Helvetica Neue Regular"/>
              </a:rPr>
              <a:t>Provide a text alternative on the page for flyers</a:t>
            </a:r>
          </a:p>
          <a:p>
            <a:pPr marL="171450" indent="-171450">
              <a:buFontTx/>
              <a:buChar char="-"/>
            </a:pPr>
            <a:r>
              <a:rPr lang="en-US" sz="1200" dirty="0">
                <a:solidFill>
                  <a:schemeClr val="tx1">
                    <a:lumMod val="25000"/>
                  </a:schemeClr>
                </a:solidFill>
                <a:latin typeface="Helvetica Neue Regular"/>
              </a:rPr>
              <a:t>The exception to the rule are images of logos. In the case of a logo, you will just want to make sure the image includes alt text</a:t>
            </a:r>
          </a:p>
        </p:txBody>
      </p:sp>
      <p:sp>
        <p:nvSpPr>
          <p:cNvPr id="4" name="Slide Number Placeholder 3"/>
          <p:cNvSpPr>
            <a:spLocks noGrp="1"/>
          </p:cNvSpPr>
          <p:nvPr>
            <p:ph type="sldNum" sz="quarter" idx="5"/>
          </p:nvPr>
        </p:nvSpPr>
        <p:spPr/>
        <p:txBody>
          <a:bodyPr/>
          <a:lstStyle/>
          <a:p>
            <a:fld id="{94008F54-CA2E-0444-BD3D-5C3E087EF922}" type="slidenum">
              <a:rPr lang="en-US" smtClean="0"/>
              <a:t>19</a:t>
            </a:fld>
            <a:endParaRPr lang="en-US"/>
          </a:p>
        </p:txBody>
      </p:sp>
    </p:spTree>
    <p:extLst>
      <p:ext uri="{BB962C8B-B14F-4D97-AF65-F5344CB8AC3E}">
        <p14:creationId xmlns:p14="http://schemas.microsoft.com/office/powerpoint/2010/main" val="15280808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Video and audio content must always include captions and transcripts</a:t>
            </a:r>
          </a:p>
          <a:p>
            <a:pPr marL="171450" indent="-171450">
              <a:buFontTx/>
              <a:buChar char="-"/>
            </a:pPr>
            <a:endParaRPr lang="en-US" dirty="0"/>
          </a:p>
          <a:p>
            <a:pPr marL="171450" indent="-171450">
              <a:buFontTx/>
              <a:buChar char="-"/>
            </a:pPr>
            <a:r>
              <a:rPr lang="en-US" dirty="0"/>
              <a:t>Make sure your videos are captioned. In AEM, we have a checkbox on YouTube components where you verify that a video has been captioned, since it is a compliance requirement.</a:t>
            </a:r>
          </a:p>
          <a:p>
            <a:pPr marL="171450" indent="-171450">
              <a:buFontTx/>
              <a:buChar char="-"/>
            </a:pPr>
            <a:endParaRPr lang="en-US" dirty="0"/>
          </a:p>
          <a:p>
            <a:pPr marL="171450" indent="-171450">
              <a:buFontTx/>
              <a:buChar char="-"/>
            </a:pPr>
            <a:r>
              <a:rPr lang="en-US" dirty="0"/>
              <a:t>Auto-captions are often inaccurate. Always review and edit auto captions, especially on YouTube.</a:t>
            </a:r>
          </a:p>
          <a:p>
            <a:pPr marL="171450" indent="-171450">
              <a:buFontTx/>
              <a:buChar char="-"/>
            </a:pPr>
            <a:endParaRPr lang="en-US" dirty="0"/>
          </a:p>
          <a:p>
            <a:pPr marL="171450" indent="-171450">
              <a:buFontTx/>
              <a:buChar char="-"/>
            </a:pPr>
            <a:r>
              <a:rPr lang="en-US" dirty="0"/>
              <a:t>When embedding audio content (like podcasts) be sure to provide a text transcript as well.</a:t>
            </a:r>
          </a:p>
        </p:txBody>
      </p:sp>
      <p:sp>
        <p:nvSpPr>
          <p:cNvPr id="4" name="Slide Number Placeholder 3"/>
          <p:cNvSpPr>
            <a:spLocks noGrp="1"/>
          </p:cNvSpPr>
          <p:nvPr>
            <p:ph type="sldNum" sz="quarter" idx="5"/>
          </p:nvPr>
        </p:nvSpPr>
        <p:spPr/>
        <p:txBody>
          <a:bodyPr/>
          <a:lstStyle/>
          <a:p>
            <a:fld id="{94008F54-CA2E-0444-BD3D-5C3E087EF922}" type="slidenum">
              <a:rPr lang="en-US" smtClean="0"/>
              <a:t>20</a:t>
            </a:fld>
            <a:endParaRPr lang="en-US"/>
          </a:p>
        </p:txBody>
      </p:sp>
    </p:spTree>
    <p:extLst>
      <p:ext uri="{BB962C8B-B14F-4D97-AF65-F5344CB8AC3E}">
        <p14:creationId xmlns:p14="http://schemas.microsoft.com/office/powerpoint/2010/main" val="9411961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solidFill>
                  <a:schemeClr val="tx1">
                    <a:lumMod val="25000"/>
                  </a:schemeClr>
                </a:solidFill>
                <a:latin typeface="Helvetica Neue Regular"/>
              </a:rPr>
              <a:t>Easiest method is working with the Office of Marketing and Communications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solidFill>
                  <a:schemeClr val="tx1">
                    <a:lumMod val="25000"/>
                  </a:schemeClr>
                </a:solidFill>
                <a:latin typeface="Helvetica Neue Regular"/>
              </a:rPr>
              <a:t>Let OMC know about your upcoming video project – they can advise on video production, hosting, captioning, and marketing</a:t>
            </a:r>
          </a:p>
          <a:p>
            <a:pPr marL="171450" indent="-171450">
              <a:buFontTx/>
              <a:buChar char="-"/>
              <a:defRPr/>
            </a:pPr>
            <a:r>
              <a:rPr lang="en-US" sz="1200" dirty="0">
                <a:solidFill>
                  <a:schemeClr val="tx1">
                    <a:lumMod val="25000"/>
                  </a:schemeClr>
                </a:solidFill>
                <a:latin typeface="Helvetica Neue Regular"/>
              </a:rPr>
              <a:t>Send your video to OMC and they will upload it to the </a:t>
            </a:r>
            <a:r>
              <a:rPr lang="en-US" dirty="0">
                <a:solidFill>
                  <a:schemeClr val="tx1">
                    <a:lumMod val="25000"/>
                  </a:schemeClr>
                </a:solidFill>
                <a:latin typeface="Helvetica Neue Regular"/>
              </a:rPr>
              <a:t>UGA Extension YouTube</a:t>
            </a:r>
            <a:r>
              <a:rPr lang="en-US" sz="1200" dirty="0">
                <a:solidFill>
                  <a:schemeClr val="tx1">
                    <a:lumMod val="25000"/>
                  </a:schemeClr>
                </a:solidFill>
                <a:latin typeface="Helvetica Neue Regular"/>
              </a:rPr>
              <a:t> </a:t>
            </a:r>
            <a:r>
              <a:rPr lang="en-US" dirty="0">
                <a:solidFill>
                  <a:schemeClr val="tx1">
                    <a:lumMod val="25000"/>
                  </a:schemeClr>
                </a:solidFill>
                <a:latin typeface="Helvetica Neue Regular"/>
              </a:rPr>
              <a:t>channel</a:t>
            </a:r>
          </a:p>
          <a:p>
            <a:pPr marL="171450" indent="-171450">
              <a:buFontTx/>
              <a:buChar char="-"/>
              <a:defRPr/>
            </a:pPr>
            <a:r>
              <a:rPr lang="en-US" dirty="0">
                <a:solidFill>
                  <a:schemeClr val="tx1">
                    <a:lumMod val="25000"/>
                  </a:schemeClr>
                </a:solidFill>
                <a:latin typeface="Helvetica Neue Regular"/>
              </a:rPr>
              <a:t>They</a:t>
            </a:r>
            <a:r>
              <a:rPr lang="en-US" sz="1200" dirty="0">
                <a:solidFill>
                  <a:schemeClr val="tx1">
                    <a:lumMod val="25000"/>
                  </a:schemeClr>
                </a:solidFill>
                <a:latin typeface="Helvetica Neue Regular"/>
              </a:rPr>
              <a:t> will send a transcript back to you for you to review and correct</a:t>
            </a: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solidFill>
                  <a:schemeClr val="tx1">
                    <a:lumMod val="25000"/>
                  </a:schemeClr>
                </a:solidFill>
                <a:latin typeface="Helvetica Neue Regular"/>
              </a:rPr>
              <a:t>Send corrected transcript back to OMC, they’ll apply it to the video</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dirty="0">
              <a:solidFill>
                <a:schemeClr val="tx1">
                  <a:lumMod val="25000"/>
                </a:schemeClr>
              </a:solidFill>
              <a:latin typeface="Helvetica Neue Regular"/>
            </a:endParaRPr>
          </a:p>
          <a:p>
            <a:endParaRPr lang="en-US" dirty="0"/>
          </a:p>
        </p:txBody>
      </p:sp>
      <p:sp>
        <p:nvSpPr>
          <p:cNvPr id="4" name="Slide Number Placeholder 3"/>
          <p:cNvSpPr>
            <a:spLocks noGrp="1"/>
          </p:cNvSpPr>
          <p:nvPr>
            <p:ph type="sldNum" sz="quarter" idx="5"/>
          </p:nvPr>
        </p:nvSpPr>
        <p:spPr/>
        <p:txBody>
          <a:bodyPr/>
          <a:lstStyle/>
          <a:p>
            <a:fld id="{94008F54-CA2E-0444-BD3D-5C3E087EF922}" type="slidenum">
              <a:rPr lang="en-US" smtClean="0"/>
              <a:t>21</a:t>
            </a:fld>
            <a:endParaRPr lang="en-US"/>
          </a:p>
        </p:txBody>
      </p:sp>
    </p:spTree>
    <p:extLst>
      <p:ext uri="{BB962C8B-B14F-4D97-AF65-F5344CB8AC3E}">
        <p14:creationId xmlns:p14="http://schemas.microsoft.com/office/powerpoint/2010/main" val="17171766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Method #2 is do-it-yourself </a:t>
            </a:r>
          </a:p>
          <a:p>
            <a:r>
              <a:rPr lang="en-US" dirty="0"/>
              <a:t>- If your area already has a YouTube channel, you can upload the video yourself and edit the captions before sharing</a:t>
            </a:r>
          </a:p>
        </p:txBody>
      </p:sp>
      <p:sp>
        <p:nvSpPr>
          <p:cNvPr id="4" name="Slide Number Placeholder 3"/>
          <p:cNvSpPr>
            <a:spLocks noGrp="1"/>
          </p:cNvSpPr>
          <p:nvPr>
            <p:ph type="sldNum" sz="quarter" idx="5"/>
          </p:nvPr>
        </p:nvSpPr>
        <p:spPr/>
        <p:txBody>
          <a:bodyPr/>
          <a:lstStyle/>
          <a:p>
            <a:fld id="{94008F54-CA2E-0444-BD3D-5C3E087EF922}" type="slidenum">
              <a:rPr lang="en-US" smtClean="0"/>
              <a:t>22</a:t>
            </a:fld>
            <a:endParaRPr lang="en-US"/>
          </a:p>
        </p:txBody>
      </p:sp>
    </p:spTree>
    <p:extLst>
      <p:ext uri="{BB962C8B-B14F-4D97-AF65-F5344CB8AC3E}">
        <p14:creationId xmlns:p14="http://schemas.microsoft.com/office/powerpoint/2010/main" val="4013513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a quick overview of what we'll be going over today:</a:t>
            </a:r>
          </a:p>
          <a:p>
            <a:pPr marL="171450" indent="-171450">
              <a:buFontTx/>
              <a:buChar char="-"/>
            </a:pPr>
            <a:r>
              <a:rPr lang="en-US" dirty="0"/>
              <a:t>Understanding Web Accessibility: what it is, who it affects, compliance, legal liability</a:t>
            </a:r>
          </a:p>
          <a:p>
            <a:pPr marL="171450" indent="-171450">
              <a:buFontTx/>
              <a:buChar char="-"/>
            </a:pPr>
            <a:r>
              <a:rPr lang="en-US" dirty="0"/>
              <a:t>We’ll talk about what specific best practices content managers can implement as you edit your websites</a:t>
            </a:r>
          </a:p>
          <a:p>
            <a:pPr marL="171450" indent="-171450">
              <a:buFontTx/>
              <a:buChar char="-"/>
            </a:pPr>
            <a:r>
              <a:rPr lang="en-US" dirty="0"/>
              <a:t>Q&amp;A</a:t>
            </a:r>
          </a:p>
          <a:p>
            <a:endParaRPr lang="en-US" dirty="0"/>
          </a:p>
        </p:txBody>
      </p:sp>
      <p:sp>
        <p:nvSpPr>
          <p:cNvPr id="4" name="Slide Number Placeholder 3"/>
          <p:cNvSpPr>
            <a:spLocks noGrp="1"/>
          </p:cNvSpPr>
          <p:nvPr>
            <p:ph type="sldNum" sz="quarter" idx="5"/>
          </p:nvPr>
        </p:nvSpPr>
        <p:spPr/>
        <p:txBody>
          <a:bodyPr/>
          <a:lstStyle/>
          <a:p>
            <a:fld id="{94008F54-CA2E-0444-BD3D-5C3E087EF922}" type="slidenum">
              <a:rPr lang="en-US" smtClean="0"/>
              <a:t>3</a:t>
            </a:fld>
            <a:endParaRPr lang="en-US"/>
          </a:p>
        </p:txBody>
      </p:sp>
    </p:spTree>
    <p:extLst>
      <p:ext uri="{BB962C8B-B14F-4D97-AF65-F5344CB8AC3E}">
        <p14:creationId xmlns:p14="http://schemas.microsoft.com/office/powerpoint/2010/main" val="32031576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solidFill>
                  <a:schemeClr val="tx1">
                    <a:lumMod val="10000"/>
                  </a:schemeClr>
                </a:solidFill>
              </a:rPr>
              <a:t>Links should be descriptive!</a:t>
            </a:r>
          </a:p>
          <a:p>
            <a:pPr marL="171450" indent="-171450">
              <a:buFontTx/>
              <a:buChar char="-"/>
            </a:pPr>
            <a:r>
              <a:rPr lang="en-US" dirty="0">
                <a:solidFill>
                  <a:schemeClr val="tx1">
                    <a:lumMod val="10000"/>
                  </a:schemeClr>
                </a:solidFill>
              </a:rPr>
              <a:t>Link text - that's the text you highlight to create a link on a page - should be descriptive</a:t>
            </a:r>
          </a:p>
          <a:p>
            <a:pPr marL="171450" indent="-171450">
              <a:buFontTx/>
              <a:buChar char="-"/>
            </a:pPr>
            <a:r>
              <a:rPr lang="en-US" dirty="0">
                <a:solidFill>
                  <a:schemeClr val="tx1">
                    <a:lumMod val="10000"/>
                  </a:schemeClr>
                </a:solidFill>
              </a:rPr>
              <a:t>Try reading your link text out loud – does it tell you enough about where the link will send you, even out of context?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1" dirty="0">
                <a:solidFill>
                  <a:schemeClr val="tx1">
                    <a:lumMod val="10000"/>
                  </a:schemeClr>
                </a:solidFill>
              </a:rPr>
              <a:t>Avoid links like “read more” or “click here.”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1" dirty="0">
                <a:solidFill>
                  <a:schemeClr val="tx1">
                    <a:lumMod val="10000"/>
                  </a:schemeClr>
                </a:solidFill>
              </a:rPr>
              <a:t>These types of links don't mean anything out of context and will be useless for screen reader users.</a:t>
            </a:r>
          </a:p>
        </p:txBody>
      </p:sp>
      <p:sp>
        <p:nvSpPr>
          <p:cNvPr id="4" name="Slide Number Placeholder 3"/>
          <p:cNvSpPr>
            <a:spLocks noGrp="1"/>
          </p:cNvSpPr>
          <p:nvPr>
            <p:ph type="sldNum" sz="quarter" idx="5"/>
          </p:nvPr>
        </p:nvSpPr>
        <p:spPr/>
        <p:txBody>
          <a:bodyPr/>
          <a:lstStyle/>
          <a:p>
            <a:fld id="{94008F54-CA2E-0444-BD3D-5C3E087EF922}" type="slidenum">
              <a:rPr lang="en-US" smtClean="0"/>
              <a:t>23</a:t>
            </a:fld>
            <a:endParaRPr lang="en-US"/>
          </a:p>
        </p:txBody>
      </p:sp>
    </p:spTree>
    <p:extLst>
      <p:ext uri="{BB962C8B-B14F-4D97-AF65-F5344CB8AC3E}">
        <p14:creationId xmlns:p14="http://schemas.microsoft.com/office/powerpoint/2010/main" val="289370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58056C-170C-4D44-A256-C02E14D16A91}" type="slidenum">
              <a:rPr lang="en-US" smtClean="0"/>
              <a:t>24</a:t>
            </a:fld>
            <a:endParaRPr lang="en-US"/>
          </a:p>
        </p:txBody>
      </p:sp>
    </p:spTree>
    <p:extLst>
      <p:ext uri="{BB962C8B-B14F-4D97-AF65-F5344CB8AC3E}">
        <p14:creationId xmlns:p14="http://schemas.microsoft.com/office/powerpoint/2010/main" val="19245646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0" dirty="0">
                <a:solidFill>
                  <a:schemeClr val="tx1">
                    <a:lumMod val="25000"/>
                  </a:schemeClr>
                </a:solidFill>
                <a:latin typeface="Helvetica Neue Regular"/>
              </a:rPr>
              <a:t>Headings are the format styles you use to outline the beginning of sections on a page (heading 2, heading 3, </a:t>
            </a:r>
            <a:r>
              <a:rPr lang="en-US" b="0" dirty="0" err="1">
                <a:solidFill>
                  <a:schemeClr val="tx1">
                    <a:lumMod val="25000"/>
                  </a:schemeClr>
                </a:solidFill>
                <a:latin typeface="Helvetica Neue Regular"/>
              </a:rPr>
              <a:t>etc</a:t>
            </a:r>
            <a:r>
              <a:rPr lang="en-US" b="0" dirty="0">
                <a:solidFill>
                  <a:schemeClr val="tx1">
                    <a:lumMod val="25000"/>
                  </a:schemeClr>
                </a:solidFill>
                <a:latin typeface="Helvetica Neue Regular"/>
              </a:rPr>
              <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0" dirty="0">
                <a:solidFill>
                  <a:schemeClr val="tx1">
                    <a:lumMod val="25000"/>
                  </a:schemeClr>
                </a:solidFill>
                <a:latin typeface="Helvetica Neue Regular"/>
              </a:rPr>
              <a:t>Headings help users quickly scan a page and find sections by topic.</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1" dirty="0">
                <a:solidFill>
                  <a:schemeClr val="tx1">
                    <a:lumMod val="25000"/>
                  </a:schemeClr>
                </a:solidFill>
                <a:latin typeface="Helvetica Neue Regular"/>
              </a:rPr>
              <a:t>Don’t use headings on entire paragraphs. </a:t>
            </a:r>
            <a:r>
              <a:rPr lang="en-US" dirty="0">
                <a:solidFill>
                  <a:schemeClr val="tx1">
                    <a:lumMod val="25000"/>
                  </a:schemeClr>
                </a:solidFill>
                <a:latin typeface="Helvetica Neue Regular"/>
              </a:rPr>
              <a:t>Using heading styles simply for emphasis (because it makes the font larger) creates accessibility issues.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1" dirty="0">
                <a:solidFill>
                  <a:schemeClr val="tx1">
                    <a:lumMod val="25000"/>
                  </a:schemeClr>
                </a:solidFill>
                <a:latin typeface="Helvetica Neue Regular"/>
              </a:rPr>
              <a:t>Don’t skip heading levels.</a:t>
            </a:r>
            <a:br>
              <a:rPr lang="en-US" b="1" dirty="0">
                <a:solidFill>
                  <a:schemeClr val="tx1">
                    <a:lumMod val="25000"/>
                  </a:schemeClr>
                </a:solidFill>
                <a:latin typeface="Helvetica Neue Regular"/>
              </a:rPr>
            </a:br>
            <a:r>
              <a:rPr lang="en-US" dirty="0">
                <a:solidFill>
                  <a:schemeClr val="tx1">
                    <a:lumMod val="25000"/>
                  </a:schemeClr>
                </a:solidFill>
                <a:latin typeface="Helvetica Neue Regular"/>
              </a:rPr>
              <a:t>Ex: Don’t use heading 2 to begin a section, and then immediately use heading 4 for subsections. Use heading 3 instead</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solidFill>
                  <a:schemeClr val="tx1">
                    <a:lumMod val="25000"/>
                  </a:schemeClr>
                </a:solidFill>
                <a:latin typeface="Helvetica Neue Regular"/>
              </a:rPr>
              <a:t>It may seem trivial to use them out of order, but since headings provide structure for navigating the page to screen reader users, skipping a heading level can cause confusion.</a:t>
            </a:r>
          </a:p>
        </p:txBody>
      </p:sp>
      <p:sp>
        <p:nvSpPr>
          <p:cNvPr id="4" name="Slide Number Placeholder 3"/>
          <p:cNvSpPr>
            <a:spLocks noGrp="1"/>
          </p:cNvSpPr>
          <p:nvPr>
            <p:ph type="sldNum" sz="quarter" idx="5"/>
          </p:nvPr>
        </p:nvSpPr>
        <p:spPr/>
        <p:txBody>
          <a:bodyPr/>
          <a:lstStyle/>
          <a:p>
            <a:fld id="{94008F54-CA2E-0444-BD3D-5C3E087EF922}" type="slidenum">
              <a:rPr lang="en-US" smtClean="0"/>
              <a:t>25</a:t>
            </a:fld>
            <a:endParaRPr lang="en-US"/>
          </a:p>
        </p:txBody>
      </p:sp>
    </p:spTree>
    <p:extLst>
      <p:ext uri="{BB962C8B-B14F-4D97-AF65-F5344CB8AC3E}">
        <p14:creationId xmlns:p14="http://schemas.microsoft.com/office/powerpoint/2010/main" val="31823101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0" dirty="0">
                <a:solidFill>
                  <a:schemeClr val="tx1">
                    <a:lumMod val="10000"/>
                  </a:schemeClr>
                </a:solidFill>
              </a:rPr>
              <a:t>Best practices for tables on your webpage. </a:t>
            </a:r>
          </a:p>
          <a:p>
            <a:pPr marL="171450" indent="-171450">
              <a:buFontTx/>
              <a:buChar char="-"/>
            </a:pPr>
            <a:r>
              <a:rPr lang="en-US" b="0" dirty="0">
                <a:solidFill>
                  <a:schemeClr val="tx1">
                    <a:lumMod val="10000"/>
                  </a:schemeClr>
                </a:solidFill>
              </a:rPr>
              <a:t>Use tables for data – not for visual layout. For visual layout, we can use columns in AEM and WordPress.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1" dirty="0">
                <a:solidFill>
                  <a:schemeClr val="tx1">
                    <a:lumMod val="10000"/>
                  </a:schemeClr>
                </a:solidFill>
              </a:rPr>
              <a:t>For basic tables, use table headers and captions</a:t>
            </a:r>
          </a:p>
          <a:p>
            <a:pPr marL="171450" indent="-171450">
              <a:buFontTx/>
              <a:buChar char="-"/>
            </a:pPr>
            <a:r>
              <a:rPr lang="en-US" b="1" dirty="0">
                <a:solidFill>
                  <a:schemeClr val="tx1">
                    <a:lumMod val="10000"/>
                  </a:schemeClr>
                </a:solidFill>
              </a:rPr>
              <a:t>Avoid creating complex data tables when possible. </a:t>
            </a:r>
            <a:r>
              <a:rPr lang="en-US" b="0" dirty="0">
                <a:solidFill>
                  <a:schemeClr val="tx1">
                    <a:lumMod val="10000"/>
                  </a:schemeClr>
                </a:solidFill>
              </a:rPr>
              <a:t>The more complex your table structure is, the harder it is to make it accessible.</a:t>
            </a:r>
            <a:endParaRPr lang="en-US" b="1" dirty="0">
              <a:solidFill>
                <a:schemeClr val="tx1">
                  <a:lumMod val="10000"/>
                </a:schemeClr>
              </a:solidFill>
              <a:latin typeface="+mn-lt"/>
            </a:endParaRPr>
          </a:p>
          <a:p>
            <a:pPr marL="171450" indent="-171450">
              <a:buFontTx/>
              <a:buChar char="-"/>
            </a:pPr>
            <a:r>
              <a:rPr lang="en-US" b="1" dirty="0">
                <a:solidFill>
                  <a:schemeClr val="tx1">
                    <a:lumMod val="10000"/>
                  </a:schemeClr>
                </a:solidFill>
                <a:latin typeface="+mn-lt"/>
              </a:rPr>
              <a:t>Even if it’s a simple table, </a:t>
            </a:r>
            <a:r>
              <a:rPr lang="en-US" b="1" dirty="0">
                <a:solidFill>
                  <a:schemeClr val="tx1">
                    <a:lumMod val="10000"/>
                  </a:schemeClr>
                </a:solidFill>
                <a:latin typeface="Helvetica Neue Regular"/>
              </a:rPr>
              <a:t>making it accessible can be complicated.</a:t>
            </a:r>
            <a:r>
              <a:rPr lang="en-US" dirty="0">
                <a:solidFill>
                  <a:schemeClr val="tx1">
                    <a:lumMod val="10000"/>
                  </a:schemeClr>
                </a:solidFill>
                <a:latin typeface="Helvetica Neue Regular"/>
              </a:rPr>
              <a:t> If you need to include a data table, please reach out to the Web Team  to make sure the table is set up properly for screen readers.</a:t>
            </a:r>
            <a:endParaRPr lang="en-US" b="1" dirty="0">
              <a:solidFill>
                <a:schemeClr val="tx1">
                  <a:lumMod val="25000"/>
                </a:schemeClr>
              </a:solidFill>
              <a:latin typeface="Helvetica Neue Regular"/>
            </a:endParaRPr>
          </a:p>
          <a:p>
            <a:endParaRPr lang="en-US" dirty="0"/>
          </a:p>
        </p:txBody>
      </p:sp>
      <p:sp>
        <p:nvSpPr>
          <p:cNvPr id="4" name="Slide Number Placeholder 3"/>
          <p:cNvSpPr>
            <a:spLocks noGrp="1"/>
          </p:cNvSpPr>
          <p:nvPr>
            <p:ph type="sldNum" sz="quarter" idx="5"/>
          </p:nvPr>
        </p:nvSpPr>
        <p:spPr/>
        <p:txBody>
          <a:bodyPr/>
          <a:lstStyle/>
          <a:p>
            <a:fld id="{94008F54-CA2E-0444-BD3D-5C3E087EF922}" type="slidenum">
              <a:rPr lang="en-US" smtClean="0"/>
              <a:t>26</a:t>
            </a:fld>
            <a:endParaRPr lang="en-US"/>
          </a:p>
        </p:txBody>
      </p:sp>
    </p:spTree>
    <p:extLst>
      <p:ext uri="{BB962C8B-B14F-4D97-AF65-F5344CB8AC3E}">
        <p14:creationId xmlns:p14="http://schemas.microsoft.com/office/powerpoint/2010/main" val="23851768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 AEM you can specify if the table has a header column or row (we’ll see an example in the next slide)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You can also add a table caption, which functions like the heading of the table.</a:t>
            </a:r>
          </a:p>
        </p:txBody>
      </p:sp>
      <p:sp>
        <p:nvSpPr>
          <p:cNvPr id="4" name="Slide Number Placeholder 3"/>
          <p:cNvSpPr>
            <a:spLocks noGrp="1"/>
          </p:cNvSpPr>
          <p:nvPr>
            <p:ph type="sldNum" sz="quarter" idx="5"/>
          </p:nvPr>
        </p:nvSpPr>
        <p:spPr/>
        <p:txBody>
          <a:bodyPr/>
          <a:lstStyle/>
          <a:p>
            <a:fld id="{E358056C-170C-4D44-A256-C02E14D16A91}" type="slidenum">
              <a:rPr lang="en-US" smtClean="0"/>
              <a:t>27</a:t>
            </a:fld>
            <a:endParaRPr lang="en-US"/>
          </a:p>
        </p:txBody>
      </p:sp>
    </p:spTree>
    <p:extLst>
      <p:ext uri="{BB962C8B-B14F-4D97-AF65-F5344CB8AC3E}">
        <p14:creationId xmlns:p14="http://schemas.microsoft.com/office/powerpoint/2010/main" val="6990200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E358056C-170C-4D44-A256-C02E14D16A91}" type="slidenum">
              <a:rPr lang="en-US" smtClean="0"/>
              <a:t>28</a:t>
            </a:fld>
            <a:endParaRPr lang="en-US"/>
          </a:p>
        </p:txBody>
      </p:sp>
    </p:spTree>
    <p:extLst>
      <p:ext uri="{BB962C8B-B14F-4D97-AF65-F5344CB8AC3E}">
        <p14:creationId xmlns:p14="http://schemas.microsoft.com/office/powerpoint/2010/main" val="41152743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WordPress keeps it simple, with only the option to turn on the header section for a table block</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Again, with tables, keep it simple and ask us for help!</a:t>
            </a:r>
          </a:p>
        </p:txBody>
      </p:sp>
      <p:sp>
        <p:nvSpPr>
          <p:cNvPr id="4" name="Slide Number Placeholder 3"/>
          <p:cNvSpPr>
            <a:spLocks noGrp="1"/>
          </p:cNvSpPr>
          <p:nvPr>
            <p:ph type="sldNum" sz="quarter" idx="5"/>
          </p:nvPr>
        </p:nvSpPr>
        <p:spPr/>
        <p:txBody>
          <a:bodyPr/>
          <a:lstStyle/>
          <a:p>
            <a:fld id="{E358056C-170C-4D44-A256-C02E14D16A91}" type="slidenum">
              <a:rPr lang="en-US" smtClean="0"/>
              <a:t>29</a:t>
            </a:fld>
            <a:endParaRPr lang="en-US"/>
          </a:p>
        </p:txBody>
      </p:sp>
    </p:spTree>
    <p:extLst>
      <p:ext uri="{BB962C8B-B14F-4D97-AF65-F5344CB8AC3E}">
        <p14:creationId xmlns:p14="http://schemas.microsoft.com/office/powerpoint/2010/main" val="24818438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Make sure your PDFs are easy to read!</a:t>
            </a:r>
          </a:p>
          <a:p>
            <a:pPr marL="171450" indent="-171450">
              <a:buFontTx/>
              <a:buChar char="-"/>
            </a:pPr>
            <a:endParaRPr lang="en-US" dirty="0"/>
          </a:p>
          <a:p>
            <a:pPr marL="171450" indent="-171450">
              <a:buFontTx/>
              <a:buChar char="-"/>
            </a:pPr>
            <a:r>
              <a:rPr lang="en-US" dirty="0"/>
              <a:t>Hard to read:</a:t>
            </a:r>
          </a:p>
          <a:p>
            <a:pPr marL="628650" lvl="1" indent="-171450">
              <a:buFontTx/>
              <a:buChar char="-"/>
            </a:pPr>
            <a:r>
              <a:rPr lang="en-US" dirty="0"/>
              <a:t>Placing text over busy backgrounds, like over a detailed photo</a:t>
            </a:r>
          </a:p>
          <a:p>
            <a:pPr marL="628650" lvl="1" indent="-171450">
              <a:buFontTx/>
              <a:buChar char="-"/>
            </a:pPr>
            <a:r>
              <a:rPr lang="en-US" dirty="0"/>
              <a:t>Also, using low contrast combinations of text color and background color</a:t>
            </a:r>
          </a:p>
          <a:p>
            <a:pPr marL="628650" lvl="1" indent="-171450">
              <a:buFontTx/>
              <a:buChar char="-"/>
            </a:pPr>
            <a:r>
              <a:rPr lang="en-US" dirty="0"/>
              <a:t>Example: Black text on a white background is an example of high contrast. But light gray text on a white background will have low contrast.</a:t>
            </a:r>
            <a:br>
              <a:rPr lang="en-US" dirty="0"/>
            </a:br>
            <a:endParaRPr lang="en-US" dirty="0"/>
          </a:p>
          <a:p>
            <a:pPr marL="171450" indent="-171450">
              <a:buFontTx/>
              <a:buChar char="-"/>
            </a:pPr>
            <a:r>
              <a:rPr lang="en-US" dirty="0"/>
              <a:t>There’s a tool that will help you figure out the contrast ratio between two colors on </a:t>
            </a:r>
            <a:r>
              <a:rPr lang="en-US" dirty="0" err="1"/>
              <a:t>WebAIM’s</a:t>
            </a:r>
            <a:r>
              <a:rPr lang="en-US" dirty="0"/>
              <a:t> site. It lets you know if the color’s contrast will pass or fail for accessibility purposes.</a:t>
            </a:r>
          </a:p>
          <a:p>
            <a:pPr marL="171450" indent="-171450">
              <a:buFontTx/>
              <a:buChar char="-"/>
            </a:pPr>
            <a:endParaRPr lang="en-US" dirty="0"/>
          </a:p>
          <a:p>
            <a:pPr marL="171450" indent="-171450">
              <a:buFontTx/>
              <a:buChar char="-"/>
            </a:pPr>
            <a:r>
              <a:rPr lang="en-US" dirty="0"/>
              <a:t>Let’s look at the video demonstrating how to check these for a flyer</a:t>
            </a:r>
          </a:p>
        </p:txBody>
      </p:sp>
      <p:sp>
        <p:nvSpPr>
          <p:cNvPr id="4" name="Slide Number Placeholder 3"/>
          <p:cNvSpPr>
            <a:spLocks noGrp="1"/>
          </p:cNvSpPr>
          <p:nvPr>
            <p:ph type="sldNum" sz="quarter" idx="5"/>
          </p:nvPr>
        </p:nvSpPr>
        <p:spPr/>
        <p:txBody>
          <a:bodyPr/>
          <a:lstStyle/>
          <a:p>
            <a:fld id="{94008F54-CA2E-0444-BD3D-5C3E087EF922}" type="slidenum">
              <a:rPr lang="en-US" smtClean="0"/>
              <a:t>30</a:t>
            </a:fld>
            <a:endParaRPr lang="en-US"/>
          </a:p>
        </p:txBody>
      </p:sp>
    </p:spTree>
    <p:extLst>
      <p:ext uri="{BB962C8B-B14F-4D97-AF65-F5344CB8AC3E}">
        <p14:creationId xmlns:p14="http://schemas.microsoft.com/office/powerpoint/2010/main" val="2999811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Accessible PDFs should have “tags”</a:t>
            </a:r>
          </a:p>
          <a:p>
            <a:pPr marL="171450" indent="-171450">
              <a:buFontTx/>
              <a:buChar char="-"/>
            </a:pPr>
            <a:endParaRPr lang="en-US" dirty="0"/>
          </a:p>
          <a:p>
            <a:pPr marL="171450" indent="-171450">
              <a:buFontTx/>
              <a:buChar char="-"/>
            </a:pPr>
            <a:r>
              <a:rPr lang="en-US" dirty="0"/>
              <a:t>Tags are invisible, structured data that conveys a PDF’s information to a screen reader</a:t>
            </a:r>
          </a:p>
          <a:p>
            <a:pPr marL="171450" indent="-171450">
              <a:buFontTx/>
              <a:buChar char="-"/>
            </a:pPr>
            <a:endParaRPr lang="en-US" dirty="0"/>
          </a:p>
          <a:p>
            <a:pPr marL="171450" indent="-171450">
              <a:buFontTx/>
              <a:buChar char="-"/>
            </a:pPr>
            <a:r>
              <a:rPr lang="en-US" dirty="0"/>
              <a:t>Fortunately, PDFs created in Word automatically have tags</a:t>
            </a:r>
          </a:p>
          <a:p>
            <a:pPr marL="171450" indent="-171450">
              <a:buFontTx/>
              <a:buChar char="-"/>
            </a:pPr>
            <a:endParaRPr lang="en-US" dirty="0"/>
          </a:p>
          <a:p>
            <a:pPr marL="171450" indent="-171450">
              <a:buFontTx/>
              <a:buChar char="-"/>
            </a:pPr>
            <a:r>
              <a:rPr lang="en-US" dirty="0"/>
              <a:t>However, you would still want to check over the tags and run other accessibility checks using Adobe Acrobat Pro or Foxit </a:t>
            </a:r>
            <a:r>
              <a:rPr lang="en-US" dirty="0" err="1"/>
              <a:t>PhantomPDF</a:t>
            </a:r>
            <a:endParaRPr lang="en-US" dirty="0"/>
          </a:p>
          <a:p>
            <a:pPr marL="171450" indent="-171450">
              <a:buFontTx/>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Really, the process of making sure a PDF document is properly tagged deserves its own presentation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Since we don’t have time to go through it all today, I do have a link here to </a:t>
            </a:r>
            <a:r>
              <a:rPr lang="en-US" dirty="0" err="1"/>
              <a:t>WebAIM’s</a:t>
            </a:r>
            <a:r>
              <a:rPr lang="en-US" dirty="0"/>
              <a:t> tutorial for PDF accessibility.</a:t>
            </a:r>
          </a:p>
        </p:txBody>
      </p:sp>
      <p:sp>
        <p:nvSpPr>
          <p:cNvPr id="4" name="Slide Number Placeholder 3"/>
          <p:cNvSpPr>
            <a:spLocks noGrp="1"/>
          </p:cNvSpPr>
          <p:nvPr>
            <p:ph type="sldNum" sz="quarter" idx="5"/>
          </p:nvPr>
        </p:nvSpPr>
        <p:spPr/>
        <p:txBody>
          <a:bodyPr/>
          <a:lstStyle/>
          <a:p>
            <a:fld id="{94008F54-CA2E-0444-BD3D-5C3E087EF922}" type="slidenum">
              <a:rPr lang="en-US" smtClean="0"/>
              <a:t>31</a:t>
            </a:fld>
            <a:endParaRPr lang="en-US"/>
          </a:p>
        </p:txBody>
      </p:sp>
    </p:spTree>
    <p:extLst>
      <p:ext uri="{BB962C8B-B14F-4D97-AF65-F5344CB8AC3E}">
        <p14:creationId xmlns:p14="http://schemas.microsoft.com/office/powerpoint/2010/main" val="2006499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Do you really need a PDF?</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PDFs can be harder to make accessible compared to web pages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They are not very mobile friendly. If you’ve ever tried to read a PDF on your phone before then you’ve probably noticed that you had to pinch and zoom in a lot.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In general, we recommend that you avoid using PDFs when possible and use your web site’s rich text capabilities instead. Then it’s easier to make accessible AND mobile friendly.</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There are scenarios when a PDF is the best choice, and that would be for anything you want to print and have handed in, like forms.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PDFs can be very optimized for print.</a:t>
            </a:r>
          </a:p>
        </p:txBody>
      </p:sp>
      <p:sp>
        <p:nvSpPr>
          <p:cNvPr id="4" name="Slide Number Placeholder 3"/>
          <p:cNvSpPr>
            <a:spLocks noGrp="1"/>
          </p:cNvSpPr>
          <p:nvPr>
            <p:ph type="sldNum" sz="quarter" idx="5"/>
          </p:nvPr>
        </p:nvSpPr>
        <p:spPr/>
        <p:txBody>
          <a:bodyPr/>
          <a:lstStyle/>
          <a:p>
            <a:fld id="{94008F54-CA2E-0444-BD3D-5C3E087EF922}" type="slidenum">
              <a:rPr lang="en-US" smtClean="0"/>
              <a:t>32</a:t>
            </a:fld>
            <a:endParaRPr lang="en-US"/>
          </a:p>
        </p:txBody>
      </p:sp>
    </p:spTree>
    <p:extLst>
      <p:ext uri="{BB962C8B-B14F-4D97-AF65-F5344CB8AC3E}">
        <p14:creationId xmlns:p14="http://schemas.microsoft.com/office/powerpoint/2010/main" val="858195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dirty="0">
                <a:solidFill>
                  <a:schemeClr val="tx1">
                    <a:lumMod val="10000"/>
                  </a:schemeClr>
                </a:solidFill>
              </a:rPr>
              <a:t>What is Web Accessibility? </a:t>
            </a:r>
            <a:r>
              <a:rPr lang="en-US" sz="1200" b="0" dirty="0">
                <a:solidFill>
                  <a:schemeClr val="tx1">
                    <a:lumMod val="10000"/>
                  </a:schemeClr>
                </a:solidFill>
              </a:rPr>
              <a:t>It </a:t>
            </a:r>
            <a:r>
              <a:rPr lang="en-US" dirty="0">
                <a:solidFill>
                  <a:schemeClr val="tx1">
                    <a:lumMod val="10000"/>
                  </a:schemeClr>
                </a:solidFill>
              </a:rPr>
              <a:t>is the inclusive practice of making websites usable by people of all abilities and disabilities.</a:t>
            </a:r>
            <a:endParaRPr lang="en-US" sz="1200" b="1" dirty="0">
              <a:solidFill>
                <a:schemeClr val="tx1">
                  <a:lumMod val="1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lumMod val="1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lumMod val="10000"/>
                  </a:schemeClr>
                </a:solidFill>
              </a:rPr>
              <a:t>Think of how we make public spaces accessible with things like ramps. Web accessibility best practices are like the ramps for websites.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lumMod val="1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lumMod val="10000"/>
                  </a:schemeClr>
                </a:solidFill>
              </a:rPr>
              <a:t>So when we design our websites with accessibility in mind, all users have equal access to the information on them.</a:t>
            </a:r>
          </a:p>
        </p:txBody>
      </p:sp>
      <p:sp>
        <p:nvSpPr>
          <p:cNvPr id="4" name="Slide Number Placeholder 3"/>
          <p:cNvSpPr>
            <a:spLocks noGrp="1"/>
          </p:cNvSpPr>
          <p:nvPr>
            <p:ph type="sldNum" sz="quarter" idx="5"/>
          </p:nvPr>
        </p:nvSpPr>
        <p:spPr/>
        <p:txBody>
          <a:bodyPr/>
          <a:lstStyle/>
          <a:p>
            <a:fld id="{94008F54-CA2E-0444-BD3D-5C3E087EF922}" type="slidenum">
              <a:rPr lang="en-US" smtClean="0"/>
              <a:t>5</a:t>
            </a:fld>
            <a:endParaRPr lang="en-US"/>
          </a:p>
        </p:txBody>
      </p:sp>
    </p:spTree>
    <p:extLst>
      <p:ext uri="{BB962C8B-B14F-4D97-AF65-F5344CB8AC3E}">
        <p14:creationId xmlns:p14="http://schemas.microsoft.com/office/powerpoint/2010/main" val="12617373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0" dirty="0"/>
              <a:t>If you remember nothing else today, these are the major takeaways from best practices</a:t>
            </a:r>
          </a:p>
          <a:p>
            <a:pPr marL="171450" indent="-171450">
              <a:buFontTx/>
              <a:buChar char="-"/>
            </a:pPr>
            <a:endParaRPr lang="en-US" b="0" dirty="0"/>
          </a:p>
          <a:p>
            <a:pPr marL="171450" indent="-171450">
              <a:buFontTx/>
              <a:buChar char="-"/>
            </a:pPr>
            <a:r>
              <a:rPr lang="en-US" b="0" dirty="0"/>
              <a:t>Give images alt text</a:t>
            </a:r>
          </a:p>
          <a:p>
            <a:pPr marL="171450" indent="-171450">
              <a:buFontTx/>
              <a:buChar char="-"/>
            </a:pPr>
            <a:r>
              <a:rPr lang="en-US" sz="1200" b="0" dirty="0">
                <a:solidFill>
                  <a:schemeClr val="tx1">
                    <a:lumMod val="10000"/>
                  </a:schemeClr>
                </a:solidFill>
                <a:latin typeface="Helvetica Neue Regular"/>
              </a:rPr>
              <a:t>Don’t use images to solely convey text information – make sure your image flyers include text alternatives!</a:t>
            </a:r>
          </a:p>
          <a:p>
            <a:pPr marL="171450" indent="-171450">
              <a:buFontTx/>
              <a:buChar char="-"/>
            </a:pPr>
            <a:r>
              <a:rPr lang="en-US" sz="1200" b="0" dirty="0">
                <a:solidFill>
                  <a:schemeClr val="tx1">
                    <a:lumMod val="10000"/>
                  </a:schemeClr>
                </a:solidFill>
                <a:latin typeface="Helvetica Neue Regular"/>
              </a:rPr>
              <a:t>Make sure videos are captioned</a:t>
            </a:r>
          </a:p>
          <a:p>
            <a:pPr marL="171450" indent="-171450">
              <a:buFontTx/>
              <a:buChar char="-"/>
            </a:pPr>
            <a:r>
              <a:rPr lang="en-US" sz="1200" b="0" dirty="0">
                <a:solidFill>
                  <a:schemeClr val="tx1">
                    <a:lumMod val="10000"/>
                  </a:schemeClr>
                </a:solidFill>
                <a:latin typeface="Helvetica Neue Regular"/>
              </a:rPr>
              <a:t>Make link text descriptive – it should make sense out of context</a:t>
            </a:r>
          </a:p>
          <a:p>
            <a:pPr marL="171450" indent="-171450">
              <a:buFontTx/>
              <a:buChar char="-"/>
            </a:pPr>
            <a:r>
              <a:rPr lang="en-US" sz="1200" b="0" dirty="0">
                <a:solidFill>
                  <a:schemeClr val="tx1">
                    <a:lumMod val="10000"/>
                  </a:schemeClr>
                </a:solidFill>
                <a:latin typeface="Helvetica Neue Regular"/>
              </a:rPr>
              <a:t>Use headings to organize and structure your page, without using those styles on paragraphs</a:t>
            </a:r>
          </a:p>
          <a:p>
            <a:pPr marL="171450" indent="-171450">
              <a:buFontTx/>
              <a:buChar char="-"/>
            </a:pPr>
            <a:r>
              <a:rPr lang="en-US" sz="1200" b="0" dirty="0">
                <a:solidFill>
                  <a:schemeClr val="tx1">
                    <a:lumMod val="10000"/>
                  </a:schemeClr>
                </a:solidFill>
                <a:latin typeface="Helvetica Neue Regular"/>
              </a:rPr>
              <a:t>Give tables header rows and captions</a:t>
            </a:r>
          </a:p>
          <a:p>
            <a:pPr marL="171450" indent="-171450">
              <a:buFontTx/>
              <a:buChar char="-"/>
            </a:pPr>
            <a:r>
              <a:rPr lang="en-US" sz="1200" b="0" dirty="0">
                <a:solidFill>
                  <a:schemeClr val="tx1">
                    <a:lumMod val="10000"/>
                  </a:schemeClr>
                </a:solidFill>
                <a:latin typeface="Helvetica Neue Regular"/>
              </a:rPr>
              <a:t>And use PDFs sparingly, but when you do make sure they have good contrast and are tagged</a:t>
            </a:r>
          </a:p>
          <a:p>
            <a:pPr marL="171450" indent="-171450">
              <a:buFontTx/>
              <a:buChar char="-"/>
            </a:pPr>
            <a:endParaRPr lang="en-US" sz="1200" b="0" dirty="0">
              <a:solidFill>
                <a:schemeClr val="tx1">
                  <a:lumMod val="10000"/>
                </a:schemeClr>
              </a:solidFill>
              <a:latin typeface="Helvetica Neue Regular"/>
            </a:endParaRPr>
          </a:p>
          <a:p>
            <a:pPr marL="171450" indent="-171450">
              <a:buFontTx/>
              <a:buChar char="-"/>
            </a:pPr>
            <a:r>
              <a:rPr lang="en-US" sz="1200" b="0" dirty="0">
                <a:solidFill>
                  <a:schemeClr val="tx1">
                    <a:lumMod val="10000"/>
                  </a:schemeClr>
                </a:solidFill>
                <a:latin typeface="Helvetica Neue Regular"/>
              </a:rPr>
              <a:t>I’d say those are the easy wins when it comes to making our sites more accessible</a:t>
            </a:r>
            <a:endParaRPr lang="en-US" sz="1200" b="0" dirty="0">
              <a:solidFill>
                <a:schemeClr val="tx1">
                  <a:lumMod val="25000"/>
                </a:schemeClr>
              </a:solidFill>
              <a:latin typeface="Helvetica Neue Regular"/>
            </a:endParaRPr>
          </a:p>
        </p:txBody>
      </p:sp>
      <p:sp>
        <p:nvSpPr>
          <p:cNvPr id="4" name="Slide Number Placeholder 3"/>
          <p:cNvSpPr>
            <a:spLocks noGrp="1"/>
          </p:cNvSpPr>
          <p:nvPr>
            <p:ph type="sldNum" sz="quarter" idx="5"/>
          </p:nvPr>
        </p:nvSpPr>
        <p:spPr/>
        <p:txBody>
          <a:bodyPr/>
          <a:lstStyle/>
          <a:p>
            <a:fld id="{94008F54-CA2E-0444-BD3D-5C3E087EF922}" type="slidenum">
              <a:rPr lang="en-US" smtClean="0"/>
              <a:t>33</a:t>
            </a:fld>
            <a:endParaRPr lang="en-US"/>
          </a:p>
        </p:txBody>
      </p:sp>
    </p:spTree>
    <p:extLst>
      <p:ext uri="{BB962C8B-B14F-4D97-AF65-F5344CB8AC3E}">
        <p14:creationId xmlns:p14="http://schemas.microsoft.com/office/powerpoint/2010/main" val="40423216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I hope now you have a better idea of what web accessibility is. </a:t>
            </a:r>
          </a:p>
          <a:p>
            <a:pPr marL="171450" indent="-171450">
              <a:buFontTx/>
              <a:buChar char="-"/>
            </a:pPr>
            <a:r>
              <a:rPr lang="en-US" dirty="0"/>
              <a:t>I hope you now have the confidence to make your website easier to use for everyone.</a:t>
            </a:r>
          </a:p>
          <a:p>
            <a:pPr marL="171450" indent="-171450">
              <a:buFontTx/>
              <a:buChar char="-"/>
            </a:pPr>
            <a:endParaRPr lang="en-US" dirty="0"/>
          </a:p>
          <a:p>
            <a:pPr marL="171450" indent="-171450">
              <a:buFontTx/>
              <a:buChar char="-"/>
            </a:pPr>
            <a:r>
              <a:rPr lang="en-US" dirty="0"/>
              <a:t>Any questions from the chat?</a:t>
            </a:r>
          </a:p>
          <a:p>
            <a:pPr marL="171450" indent="-171450">
              <a:buFontTx/>
              <a:buChar char="-"/>
            </a:pPr>
            <a:endParaRPr lang="en-US" dirty="0"/>
          </a:p>
          <a:p>
            <a:pPr marL="171450" indent="-171450">
              <a:buFontTx/>
              <a:buChar char="-"/>
            </a:pPr>
            <a:r>
              <a:rPr lang="en-US" dirty="0"/>
              <a:t>I will send my slides out soon, so you have access to the links</a:t>
            </a:r>
          </a:p>
          <a:p>
            <a:pPr marL="171450" indent="-171450">
              <a:buFontTx/>
              <a:buChar char="-"/>
            </a:pPr>
            <a:r>
              <a:rPr lang="en-US" dirty="0"/>
              <a:t>If you need help with your sites, contact the Web Team</a:t>
            </a:r>
          </a:p>
          <a:p>
            <a:pPr marL="171450" indent="-171450">
              <a:buFontTx/>
              <a:buChar char="-"/>
            </a:pPr>
            <a:r>
              <a:rPr lang="en-US" dirty="0"/>
              <a:t>If you have questions about video production, contact OMC</a:t>
            </a:r>
          </a:p>
        </p:txBody>
      </p:sp>
      <p:sp>
        <p:nvSpPr>
          <p:cNvPr id="4" name="Slide Number Placeholder 3"/>
          <p:cNvSpPr>
            <a:spLocks noGrp="1"/>
          </p:cNvSpPr>
          <p:nvPr>
            <p:ph type="sldNum" sz="quarter" idx="5"/>
          </p:nvPr>
        </p:nvSpPr>
        <p:spPr/>
        <p:txBody>
          <a:bodyPr/>
          <a:lstStyle/>
          <a:p>
            <a:fld id="{94008F54-CA2E-0444-BD3D-5C3E087EF922}" type="slidenum">
              <a:rPr lang="en-US" smtClean="0"/>
              <a:t>34</a:t>
            </a:fld>
            <a:endParaRPr lang="en-US"/>
          </a:p>
        </p:txBody>
      </p:sp>
    </p:spTree>
    <p:extLst>
      <p:ext uri="{BB962C8B-B14F-4D97-AF65-F5344CB8AC3E}">
        <p14:creationId xmlns:p14="http://schemas.microsoft.com/office/powerpoint/2010/main" val="738267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20000"/>
              </a:lnSpc>
              <a:buFontTx/>
              <a:buChar char="-"/>
            </a:pPr>
            <a:r>
              <a:rPr lang="en-US" dirty="0">
                <a:solidFill>
                  <a:schemeClr val="tx1">
                    <a:lumMod val="10000"/>
                  </a:schemeClr>
                </a:solidFill>
              </a:rPr>
              <a:t>So who is impacted by accessibility issues?</a:t>
            </a:r>
          </a:p>
          <a:p>
            <a:pPr marL="171450" marR="0" lvl="0" indent="-171450" algn="l" defTabSz="914400" rtl="0" eaLnBrk="1" fontAlgn="auto" latinLnBrk="0" hangingPunct="1">
              <a:lnSpc>
                <a:spcPct val="120000"/>
              </a:lnSpc>
              <a:spcBef>
                <a:spcPts val="0"/>
              </a:spcBef>
              <a:spcAft>
                <a:spcPts val="0"/>
              </a:spcAft>
              <a:buClrTx/>
              <a:buSzTx/>
              <a:buFontTx/>
              <a:buChar char="-"/>
              <a:tabLst/>
              <a:defRPr/>
            </a:pPr>
            <a:r>
              <a:rPr lang="en-US" dirty="0">
                <a:solidFill>
                  <a:schemeClr val="tx1">
                    <a:lumMod val="10000"/>
                  </a:schemeClr>
                </a:solidFill>
              </a:rPr>
              <a:t>According to the CDC, 26% of adults in the United States have some type of disability.</a:t>
            </a:r>
          </a:p>
          <a:p>
            <a:pPr marL="171450" indent="-171450">
              <a:lnSpc>
                <a:spcPct val="120000"/>
              </a:lnSpc>
              <a:buFontTx/>
              <a:buChar char="-"/>
            </a:pPr>
            <a:r>
              <a:rPr lang="en-US" dirty="0">
                <a:solidFill>
                  <a:schemeClr val="tx1">
                    <a:lumMod val="10000"/>
                  </a:schemeClr>
                </a:solidFill>
              </a:rPr>
              <a:t>Disability becomes more common with age, affecting about 2 in 5 adults age 65 and older</a:t>
            </a:r>
          </a:p>
          <a:p>
            <a:pPr marL="171450" indent="-171450">
              <a:lnSpc>
                <a:spcPct val="120000"/>
              </a:lnSpc>
              <a:buFontTx/>
              <a:buChar char="-"/>
            </a:pPr>
            <a:r>
              <a:rPr lang="en-US" dirty="0">
                <a:solidFill>
                  <a:schemeClr val="tx1">
                    <a:lumMod val="10000"/>
                  </a:schemeClr>
                </a:solidFill>
              </a:rPr>
              <a:t>In Georgia, 28% of adults have some type of disability.</a:t>
            </a:r>
          </a:p>
          <a:p>
            <a:pPr marL="171450" indent="-171450">
              <a:lnSpc>
                <a:spcPct val="120000"/>
              </a:lnSpc>
              <a:buFontTx/>
              <a:buChar char="-"/>
            </a:pPr>
            <a:r>
              <a:rPr lang="en-US" dirty="0">
                <a:solidFill>
                  <a:schemeClr val="tx1">
                    <a:lumMod val="10000"/>
                  </a:schemeClr>
                </a:solidFill>
              </a:rPr>
              <a:t>This is a large chunk of our audience!</a:t>
            </a:r>
          </a:p>
          <a:p>
            <a:pPr marL="171450" indent="-171450">
              <a:lnSpc>
                <a:spcPct val="120000"/>
              </a:lnSpc>
              <a:buFontTx/>
              <a:buChar char="-"/>
            </a:pPr>
            <a:r>
              <a:rPr lang="en-US" dirty="0">
                <a:solidFill>
                  <a:schemeClr val="tx1">
                    <a:lumMod val="10000"/>
                  </a:schemeClr>
                </a:solidFill>
              </a:rPr>
              <a:t>This fact becomes even more important to consider when about 71% of disabled users will simply leave a website if it’s not accessible</a:t>
            </a:r>
            <a:endParaRPr lang="en-US" dirty="0"/>
          </a:p>
          <a:p>
            <a:endParaRPr lang="en-US" dirty="0"/>
          </a:p>
          <a:p>
            <a:r>
              <a:rPr lang="en-US" dirty="0"/>
              <a:t>Sources: CDC (</a:t>
            </a:r>
            <a:r>
              <a:rPr lang="en-US" dirty="0">
                <a:hlinkClick r:id="rId3"/>
              </a:rPr>
              <a:t>https://www.cdc.gov/ncbddd/disabilityandhealth/infographic-disability-impacts-all.html</a:t>
            </a:r>
            <a:r>
              <a:rPr lang="en-US" dirty="0"/>
              <a:t>, </a:t>
            </a:r>
            <a:r>
              <a:rPr lang="en-US" dirty="0">
                <a:hlinkClick r:id="rId4"/>
              </a:rPr>
              <a:t>https://www.cdc.gov/ncbddd/disabilityandhealth/impacts/georgia.html</a:t>
            </a:r>
            <a:r>
              <a:rPr lang="en-US" dirty="0"/>
              <a:t>)</a:t>
            </a:r>
          </a:p>
          <a:p>
            <a:endParaRPr lang="en-US" dirty="0"/>
          </a:p>
          <a:p>
            <a:r>
              <a:rPr lang="en-US" dirty="0"/>
              <a:t>Source: Click-Away Pound Survey (</a:t>
            </a:r>
            <a:r>
              <a:rPr lang="en-US" dirty="0">
                <a:hlinkClick r:id="rId5"/>
              </a:rPr>
              <a:t>http://www.clickawaypound.com/cap16finalreport.html</a:t>
            </a:r>
            <a:r>
              <a:rPr lang="en-US" dirty="0"/>
              <a:t>)</a:t>
            </a:r>
          </a:p>
          <a:p>
            <a:endParaRPr lang="en-US" dirty="0"/>
          </a:p>
          <a:p>
            <a:r>
              <a:rPr lang="en-US" dirty="0"/>
              <a:t>Updated 01/07/2022</a:t>
            </a:r>
          </a:p>
        </p:txBody>
      </p:sp>
      <p:sp>
        <p:nvSpPr>
          <p:cNvPr id="4" name="Slide Number Placeholder 3"/>
          <p:cNvSpPr>
            <a:spLocks noGrp="1"/>
          </p:cNvSpPr>
          <p:nvPr>
            <p:ph type="sldNum" sz="quarter" idx="5"/>
          </p:nvPr>
        </p:nvSpPr>
        <p:spPr/>
        <p:txBody>
          <a:bodyPr/>
          <a:lstStyle/>
          <a:p>
            <a:fld id="{94008F54-CA2E-0444-BD3D-5C3E087EF922}" type="slidenum">
              <a:rPr lang="en-US" smtClean="0"/>
              <a:t>6</a:t>
            </a:fld>
            <a:endParaRPr lang="en-US"/>
          </a:p>
        </p:txBody>
      </p:sp>
    </p:spTree>
    <p:extLst>
      <p:ext uri="{BB962C8B-B14F-4D97-AF65-F5344CB8AC3E}">
        <p14:creationId xmlns:p14="http://schemas.microsoft.com/office/powerpoint/2010/main" val="465290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“Fun” story, while I was making this presentation, I found this graphic on the CDC’s website about disabilities in Georgia. </a:t>
            </a:r>
          </a:p>
          <a:p>
            <a:pPr marL="171450" indent="-171450">
              <a:buFontTx/>
              <a:buChar char="-"/>
            </a:pPr>
            <a:r>
              <a:rPr lang="en-US" dirty="0"/>
              <a:t>I noticed that the alt text on the image did not match the stats in the graphic – meaning a person using a screen reader would get out of date stats about disabilities! </a:t>
            </a:r>
          </a:p>
          <a:p>
            <a:pPr marL="171450" indent="-171450">
              <a:buFontTx/>
              <a:buChar char="-"/>
            </a:pPr>
            <a:r>
              <a:rPr lang="en-US" dirty="0"/>
              <a:t>The same stat wasn’t provided anywhere else on the page in text.</a:t>
            </a:r>
          </a:p>
          <a:p>
            <a:pPr marL="171450" indent="-171450">
              <a:buFontTx/>
              <a:buChar char="-"/>
            </a:pPr>
            <a:r>
              <a:rPr lang="en-US" dirty="0"/>
              <a:t>Just wanted to share this real-world example of why being diligent about accessibility is important.</a:t>
            </a:r>
          </a:p>
          <a:p>
            <a:endParaRPr lang="en-US" dirty="0"/>
          </a:p>
        </p:txBody>
      </p:sp>
      <p:sp>
        <p:nvSpPr>
          <p:cNvPr id="4" name="Slide Number Placeholder 3"/>
          <p:cNvSpPr>
            <a:spLocks noGrp="1"/>
          </p:cNvSpPr>
          <p:nvPr>
            <p:ph type="sldNum" sz="quarter" idx="5"/>
          </p:nvPr>
        </p:nvSpPr>
        <p:spPr/>
        <p:txBody>
          <a:bodyPr/>
          <a:lstStyle/>
          <a:p>
            <a:fld id="{94008F54-CA2E-0444-BD3D-5C3E087EF922}" type="slidenum">
              <a:rPr lang="en-US" smtClean="0"/>
              <a:t>7</a:t>
            </a:fld>
            <a:endParaRPr lang="en-US"/>
          </a:p>
        </p:txBody>
      </p:sp>
    </p:spTree>
    <p:extLst>
      <p:ext uri="{BB962C8B-B14F-4D97-AF65-F5344CB8AC3E}">
        <p14:creationId xmlns:p14="http://schemas.microsoft.com/office/powerpoint/2010/main" val="3667609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0" dirty="0">
                <a:solidFill>
                  <a:schemeClr val="tx1">
                    <a:lumMod val="10000"/>
                  </a:schemeClr>
                </a:solidFill>
              </a:rPr>
              <a:t>Keep in mind, it’s hard to define every issue, or every type of user who will run into accessibility problems on your website.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0" dirty="0">
                <a:solidFill>
                  <a:schemeClr val="tx1">
                    <a:lumMod val="10000"/>
                  </a:schemeClr>
                </a:solidFill>
              </a:rPr>
              <a:t>The community of website users with disabilities or impairments is wide-ranging and diverse.</a:t>
            </a:r>
            <a:br>
              <a:rPr lang="en-US" b="1" dirty="0">
                <a:solidFill>
                  <a:schemeClr val="tx1">
                    <a:lumMod val="10000"/>
                  </a:schemeClr>
                </a:solidFill>
              </a:rPr>
            </a:br>
            <a:endParaRPr lang="en-US" b="1" dirty="0">
              <a:solidFill>
                <a:schemeClr val="tx1">
                  <a:lumMod val="10000"/>
                </a:schemeClr>
              </a:solidFill>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1" dirty="0">
                <a:solidFill>
                  <a:schemeClr val="tx1">
                    <a:lumMod val="10000"/>
                  </a:schemeClr>
                </a:solidFill>
              </a:rPr>
              <a:t>Still, many accessibility issues can be broken down into these categories:</a:t>
            </a:r>
          </a:p>
          <a:p>
            <a:pPr marL="171450" indent="-171450">
              <a:buFontTx/>
              <a:buChar char="-"/>
            </a:pPr>
            <a:r>
              <a:rPr lang="en-US" b="1" dirty="0">
                <a:solidFill>
                  <a:schemeClr val="tx1">
                    <a:lumMod val="10000"/>
                  </a:schemeClr>
                </a:solidFill>
              </a:rPr>
              <a:t>Auditory – </a:t>
            </a:r>
            <a:r>
              <a:rPr lang="en-US" dirty="0">
                <a:solidFill>
                  <a:schemeClr val="tx1">
                    <a:lumMod val="10000"/>
                  </a:schemeClr>
                </a:solidFill>
              </a:rPr>
              <a:t>Difficulty hearing, deafness and hearing impairments</a:t>
            </a:r>
          </a:p>
          <a:p>
            <a:pPr marL="171450" indent="-171450">
              <a:buFontTx/>
              <a:buChar char="-"/>
            </a:pPr>
            <a:r>
              <a:rPr lang="en-US" dirty="0">
                <a:solidFill>
                  <a:schemeClr val="tx1">
                    <a:lumMod val="10000"/>
                  </a:schemeClr>
                </a:solidFill>
              </a:rPr>
              <a:t>Example issue: a video embedded on a web page does not have captions</a:t>
            </a:r>
          </a:p>
          <a:p>
            <a:pPr marL="171450" indent="-171450">
              <a:buFontTx/>
              <a:buChar char="-"/>
            </a:pPr>
            <a:r>
              <a:rPr lang="en-US" b="1" dirty="0">
                <a:solidFill>
                  <a:schemeClr val="tx1">
                    <a:lumMod val="10000"/>
                  </a:schemeClr>
                </a:solidFill>
              </a:rPr>
              <a:t>Cognitive – </a:t>
            </a:r>
            <a:r>
              <a:rPr lang="en-US" dirty="0">
                <a:solidFill>
                  <a:schemeClr val="tx1">
                    <a:lumMod val="10000"/>
                  </a:schemeClr>
                </a:solidFill>
              </a:rPr>
              <a:t>Conditions that affect the brain’s memory, attention or ability to interpret information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solidFill>
                  <a:schemeClr val="tx1">
                    <a:lumMod val="10000"/>
                  </a:schemeClr>
                </a:solidFill>
              </a:rPr>
              <a:t>Example issue: a website where the content has poor readability and is difficult to navigate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1" dirty="0">
                <a:solidFill>
                  <a:schemeClr val="tx1">
                    <a:lumMod val="10000"/>
                  </a:schemeClr>
                </a:solidFill>
              </a:rPr>
              <a:t>Motor – </a:t>
            </a:r>
            <a:r>
              <a:rPr lang="en-US" dirty="0">
                <a:solidFill>
                  <a:schemeClr val="tx1">
                    <a:lumMod val="10000"/>
                  </a:schemeClr>
                </a:solidFill>
              </a:rPr>
              <a:t>Various forms of paralysis caused by injury, congenital conditions and tremors. </a:t>
            </a:r>
          </a:p>
          <a:p>
            <a:pPr marL="171450" indent="-171450">
              <a:buFontTx/>
              <a:buChar char="-"/>
            </a:pPr>
            <a:r>
              <a:rPr lang="en-US" dirty="0">
                <a:solidFill>
                  <a:schemeClr val="tx1">
                    <a:lumMod val="10000"/>
                  </a:schemeClr>
                </a:solidFill>
              </a:rPr>
              <a:t>An example of an issue would be a website that does not support keyboard navigation for important controls, like opening and closing menus.</a:t>
            </a:r>
          </a:p>
          <a:p>
            <a:pPr marL="171450" indent="-171450">
              <a:buFontTx/>
              <a:buChar char="-"/>
            </a:pPr>
            <a:r>
              <a:rPr lang="en-US" b="1" dirty="0">
                <a:solidFill>
                  <a:schemeClr val="tx1">
                    <a:lumMod val="10000"/>
                  </a:schemeClr>
                </a:solidFill>
              </a:rPr>
              <a:t>Visual </a:t>
            </a:r>
            <a:r>
              <a:rPr lang="en-US" b="0" dirty="0">
                <a:solidFill>
                  <a:schemeClr val="tx1">
                    <a:lumMod val="10000"/>
                  </a:schemeClr>
                </a:solidFill>
              </a:rPr>
              <a:t>– Low vision, blindness, or color blindness caused by various eye conditions. </a:t>
            </a:r>
          </a:p>
          <a:p>
            <a:pPr marL="171450" indent="-171450">
              <a:buFontTx/>
              <a:buChar char="-"/>
            </a:pPr>
            <a:r>
              <a:rPr lang="en-US" b="0" dirty="0">
                <a:solidFill>
                  <a:schemeClr val="tx1">
                    <a:lumMod val="10000"/>
                  </a:schemeClr>
                </a:solidFill>
              </a:rPr>
              <a:t>An example of an issue can be low contrast colors used on a web page, making the text hard to read against the background.</a:t>
            </a:r>
            <a:endParaRPr lang="en-US" b="0" dirty="0"/>
          </a:p>
        </p:txBody>
      </p:sp>
      <p:sp>
        <p:nvSpPr>
          <p:cNvPr id="4" name="Slide Number Placeholder 3"/>
          <p:cNvSpPr>
            <a:spLocks noGrp="1"/>
          </p:cNvSpPr>
          <p:nvPr>
            <p:ph type="sldNum" sz="quarter" idx="5"/>
          </p:nvPr>
        </p:nvSpPr>
        <p:spPr/>
        <p:txBody>
          <a:bodyPr/>
          <a:lstStyle/>
          <a:p>
            <a:fld id="{94008F54-CA2E-0444-BD3D-5C3E087EF922}" type="slidenum">
              <a:rPr lang="en-US" smtClean="0"/>
              <a:t>8</a:t>
            </a:fld>
            <a:endParaRPr lang="en-US"/>
          </a:p>
        </p:txBody>
      </p:sp>
    </p:spTree>
    <p:extLst>
      <p:ext uri="{BB962C8B-B14F-4D97-AF65-F5344CB8AC3E}">
        <p14:creationId xmlns:p14="http://schemas.microsoft.com/office/powerpoint/2010/main" val="1723440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20000"/>
              </a:lnSpc>
              <a:buFontTx/>
              <a:buChar char="-"/>
            </a:pPr>
            <a:r>
              <a:rPr lang="en-US" dirty="0">
                <a:solidFill>
                  <a:schemeClr val="tx1">
                    <a:lumMod val="10000"/>
                  </a:schemeClr>
                </a:solidFill>
              </a:rPr>
              <a:t>One of our reasons for maintaining accessible websites is COMPLIANCE</a:t>
            </a:r>
          </a:p>
          <a:p>
            <a:pPr marL="171450" indent="-171450">
              <a:lnSpc>
                <a:spcPct val="120000"/>
              </a:lnSpc>
              <a:buFontTx/>
              <a:buChar char="-"/>
            </a:pPr>
            <a:endParaRPr lang="en-US" dirty="0">
              <a:solidFill>
                <a:schemeClr val="tx1">
                  <a:lumMod val="10000"/>
                </a:schemeClr>
              </a:solidFill>
            </a:endParaRPr>
          </a:p>
          <a:p>
            <a:pPr marL="171450" indent="-171450">
              <a:lnSpc>
                <a:spcPct val="120000"/>
              </a:lnSpc>
              <a:buFontTx/>
              <a:buChar char="-"/>
            </a:pPr>
            <a:r>
              <a:rPr lang="en-US" sz="1200" b="0" i="0" kern="1200" dirty="0">
                <a:solidFill>
                  <a:schemeClr val="tx1"/>
                </a:solidFill>
                <a:effectLst/>
                <a:latin typeface="+mn-lt"/>
                <a:ea typeface="+mn-ea"/>
                <a:cs typeface="+mn-cs"/>
              </a:rPr>
              <a:t>Section 508 of the Rehabilitation Act </a:t>
            </a:r>
            <a:r>
              <a:rPr lang="en-US" dirty="0">
                <a:solidFill>
                  <a:schemeClr val="tx1">
                    <a:lumMod val="10000"/>
                  </a:schemeClr>
                </a:solidFill>
              </a:rPr>
              <a:t>provides standards that must be followed by federal agencies when creating web-based content. </a:t>
            </a:r>
          </a:p>
          <a:p>
            <a:pPr marL="171450" indent="-171450">
              <a:lnSpc>
                <a:spcPct val="120000"/>
              </a:lnSpc>
              <a:buFontTx/>
              <a:buChar char="-"/>
            </a:pPr>
            <a:endParaRPr lang="en-US" dirty="0">
              <a:solidFill>
                <a:schemeClr val="tx1">
                  <a:lumMod val="10000"/>
                </a:schemeClr>
              </a:solidFill>
            </a:endParaRPr>
          </a:p>
          <a:p>
            <a:pPr marL="171450" marR="0" lvl="0" indent="-171450" algn="l" defTabSz="914400" rtl="0" eaLnBrk="1" fontAlgn="auto" latinLnBrk="0" hangingPunct="1">
              <a:lnSpc>
                <a:spcPct val="120000"/>
              </a:lnSpc>
              <a:spcBef>
                <a:spcPts val="0"/>
              </a:spcBef>
              <a:spcAft>
                <a:spcPts val="0"/>
              </a:spcAft>
              <a:buClrTx/>
              <a:buSzTx/>
              <a:buFontTx/>
              <a:buChar char="-"/>
              <a:tabLst/>
              <a:defRPr/>
            </a:pPr>
            <a:r>
              <a:rPr lang="en-US" dirty="0">
                <a:solidFill>
                  <a:schemeClr val="tx1">
                    <a:lumMod val="10000"/>
                  </a:schemeClr>
                </a:solidFill>
              </a:rPr>
              <a:t>Example: every non-text element must be accompanied by a text equivalent for those who are not able to see, hear or otherwise access the non-text element.</a:t>
            </a:r>
          </a:p>
          <a:p>
            <a:pPr marL="171450" marR="0" lvl="0" indent="-171450" algn="l" defTabSz="914400" rtl="0" eaLnBrk="1" fontAlgn="auto" latinLnBrk="0" hangingPunct="1">
              <a:lnSpc>
                <a:spcPct val="120000"/>
              </a:lnSpc>
              <a:spcBef>
                <a:spcPts val="0"/>
              </a:spcBef>
              <a:spcAft>
                <a:spcPts val="0"/>
              </a:spcAft>
              <a:buClrTx/>
              <a:buSzTx/>
              <a:buFontTx/>
              <a:buChar char="-"/>
              <a:tabLst/>
              <a:defRPr/>
            </a:pPr>
            <a:endParaRPr lang="en-US" dirty="0">
              <a:solidFill>
                <a:schemeClr val="tx1">
                  <a:lumMod val="10000"/>
                </a:schemeClr>
              </a:solidFill>
            </a:endParaRPr>
          </a:p>
          <a:p>
            <a:pPr marL="171450" indent="-171450">
              <a:lnSpc>
                <a:spcPct val="120000"/>
              </a:lnSpc>
              <a:buFontTx/>
              <a:buChar char="-"/>
            </a:pPr>
            <a:r>
              <a:rPr lang="en-US" dirty="0">
                <a:solidFill>
                  <a:schemeClr val="tx1">
                    <a:lumMod val="10000"/>
                  </a:schemeClr>
                </a:solidFill>
              </a:rPr>
              <a:t>Section 508 standards are aligned with global guidelines. Web accessibility guidelines are an international effort.</a:t>
            </a:r>
          </a:p>
          <a:p>
            <a:pPr marL="171450" indent="-171450">
              <a:lnSpc>
                <a:spcPct val="120000"/>
              </a:lnSpc>
              <a:buFontTx/>
              <a:buChar char="-"/>
            </a:pPr>
            <a:endParaRPr lang="en-US" dirty="0">
              <a:solidFill>
                <a:schemeClr val="tx1">
                  <a:lumMod val="10000"/>
                </a:schemeClr>
              </a:solidFill>
            </a:endParaRPr>
          </a:p>
          <a:p>
            <a:pPr marL="171450" indent="-171450">
              <a:lnSpc>
                <a:spcPct val="120000"/>
              </a:lnSpc>
              <a:buFontTx/>
              <a:buChar char="-"/>
            </a:pPr>
            <a:r>
              <a:rPr lang="en-US" dirty="0">
                <a:solidFill>
                  <a:schemeClr val="tx1">
                    <a:lumMod val="10000"/>
                  </a:schemeClr>
                </a:solidFill>
              </a:rPr>
              <a:t>Since the state of Georgia receives federal funding under the Assistive Technology Act, the Board of Regents of the University System of Georgia (USG) has determined that Section 508’s regulations apply to USG institutions, including CAES and UGA Extension.</a:t>
            </a:r>
          </a:p>
          <a:p>
            <a:pPr marL="171450" indent="-171450">
              <a:lnSpc>
                <a:spcPct val="120000"/>
              </a:lnSpc>
              <a:buFontTx/>
              <a:buChar char="-"/>
            </a:pPr>
            <a:endParaRPr lang="en-US" dirty="0">
              <a:solidFill>
                <a:schemeClr val="tx1">
                  <a:lumMod val="10000"/>
                </a:schemeClr>
              </a:solidFill>
            </a:endParaRPr>
          </a:p>
          <a:p>
            <a:pPr marL="171450" indent="-171450">
              <a:lnSpc>
                <a:spcPct val="120000"/>
              </a:lnSpc>
              <a:buFontTx/>
              <a:buChar char="-"/>
            </a:pPr>
            <a:r>
              <a:rPr lang="en-US" dirty="0">
                <a:solidFill>
                  <a:schemeClr val="tx1">
                    <a:lumMod val="10000"/>
                  </a:schemeClr>
                </a:solidFill>
              </a:rPr>
              <a:t>Updated 02/07/2022</a:t>
            </a:r>
          </a:p>
        </p:txBody>
      </p:sp>
      <p:sp>
        <p:nvSpPr>
          <p:cNvPr id="4" name="Slide Number Placeholder 3"/>
          <p:cNvSpPr>
            <a:spLocks noGrp="1"/>
          </p:cNvSpPr>
          <p:nvPr>
            <p:ph type="sldNum" sz="quarter" idx="5"/>
          </p:nvPr>
        </p:nvSpPr>
        <p:spPr/>
        <p:txBody>
          <a:bodyPr/>
          <a:lstStyle/>
          <a:p>
            <a:fld id="{94008F54-CA2E-0444-BD3D-5C3E087EF922}" type="slidenum">
              <a:rPr lang="en-US" smtClean="0"/>
              <a:t>9</a:t>
            </a:fld>
            <a:endParaRPr lang="en-US"/>
          </a:p>
        </p:txBody>
      </p:sp>
    </p:spTree>
    <p:extLst>
      <p:ext uri="{BB962C8B-B14F-4D97-AF65-F5344CB8AC3E}">
        <p14:creationId xmlns:p14="http://schemas.microsoft.com/office/powerpoint/2010/main" val="596361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solidFill>
                  <a:schemeClr val="tx1">
                    <a:lumMod val="10000"/>
                  </a:schemeClr>
                </a:solidFill>
              </a:rPr>
              <a:t>Another concern is legal liability</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solidFill>
                  <a:schemeClr val="tx1">
                    <a:lumMod val="10000"/>
                  </a:schemeClr>
                </a:solidFill>
              </a:rPr>
              <a:t>Over the past couple of years, organizations have been increasingly held legally accountable for making their websites accessible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solidFill>
                  <a:schemeClr val="tx1">
                    <a:lumMod val="10000"/>
                  </a:schemeClr>
                </a:solidFill>
              </a:rPr>
              <a:t>The number of ADA title III lawsuits increased 177% from 2017 to 2018</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solidFill>
                  <a:schemeClr val="tx1">
                    <a:lumMod val="10000"/>
                  </a:schemeClr>
                </a:solidFill>
              </a:rPr>
              <a:t>In 2020 there were 2,523 accessibility lawsuits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solidFill>
                  <a:schemeClr val="tx1">
                    <a:lumMod val="10000"/>
                  </a:schemeClr>
                </a:solidFill>
              </a:rPr>
              <a:t>Legal liability can be a real consequence of inaccessible websites, and is another reason to do our due diligence</a:t>
            </a:r>
            <a:endParaRPr lang="en-US" dirty="0"/>
          </a:p>
          <a:p>
            <a:endParaRPr lang="en-US" dirty="0"/>
          </a:p>
          <a:p>
            <a:r>
              <a:rPr lang="en-US" dirty="0"/>
              <a:t>Source: Seyfarth ADA Title III Blog (https://</a:t>
            </a:r>
            <a:r>
              <a:rPr lang="en-US" dirty="0" err="1"/>
              <a:t>www.adatitleiii.com</a:t>
            </a:r>
            <a:r>
              <a:rPr lang="en-US" dirty="0"/>
              <a:t>/2021/04/federal-website-accessibility-lawsuits-increased-in-2020-despite-mid-year-pandemic-lull/)</a:t>
            </a:r>
          </a:p>
          <a:p>
            <a:endParaRPr lang="en-US" dirty="0"/>
          </a:p>
          <a:p>
            <a:r>
              <a:rPr lang="en-US" dirty="0"/>
              <a:t>Updated: 01/07/2022</a:t>
            </a:r>
          </a:p>
        </p:txBody>
      </p:sp>
      <p:sp>
        <p:nvSpPr>
          <p:cNvPr id="4" name="Slide Number Placeholder 3"/>
          <p:cNvSpPr>
            <a:spLocks noGrp="1"/>
          </p:cNvSpPr>
          <p:nvPr>
            <p:ph type="sldNum" sz="quarter" idx="5"/>
          </p:nvPr>
        </p:nvSpPr>
        <p:spPr/>
        <p:txBody>
          <a:bodyPr/>
          <a:lstStyle/>
          <a:p>
            <a:fld id="{94008F54-CA2E-0444-BD3D-5C3E087EF922}" type="slidenum">
              <a:rPr lang="en-US" smtClean="0"/>
              <a:t>10</a:t>
            </a:fld>
            <a:endParaRPr lang="en-US"/>
          </a:p>
        </p:txBody>
      </p:sp>
    </p:spTree>
    <p:extLst>
      <p:ext uri="{BB962C8B-B14F-4D97-AF65-F5344CB8AC3E}">
        <p14:creationId xmlns:p14="http://schemas.microsoft.com/office/powerpoint/2010/main" val="4239709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There are other benefits of web accessibility</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Accessible websites are easier for EVERYONE to use and understand</a:t>
            </a:r>
            <a:br>
              <a:rPr lang="en-US" dirty="0"/>
            </a:br>
            <a:endParaRPr lang="en-US" dirty="0"/>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dirty="0"/>
              <a:t>Ex: a page outlined with section headers is easier to skim and find what you’re looking for</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dirty="0"/>
              <a:t>Ex: Captions on a YouTube video are helpful when you’re trying to watch a video in a noisy setting, like a shared office</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Accessibility is search engine friendly</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dirty="0"/>
              <a:t>Google uses a robot to read our websites, similar to how a screen reader works. If our site is accessible, that means our sites are more search engine optimized</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We can reach a wider audience when we use best practices – which leads to more “conversions”, or business goals met</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dirty="0"/>
              <a:t>A conversion can be something like a user is able to find contact information for their local county office, and calls or visits the office</a:t>
            </a:r>
            <a:endParaRPr lang="en-US" dirty="0">
              <a:solidFill>
                <a:schemeClr val="tx1">
                  <a:lumMod val="10000"/>
                </a:schemeClr>
              </a:solidFill>
            </a:endParaRPr>
          </a:p>
        </p:txBody>
      </p:sp>
      <p:sp>
        <p:nvSpPr>
          <p:cNvPr id="4" name="Slide Number Placeholder 3"/>
          <p:cNvSpPr>
            <a:spLocks noGrp="1"/>
          </p:cNvSpPr>
          <p:nvPr>
            <p:ph type="sldNum" sz="quarter" idx="5"/>
          </p:nvPr>
        </p:nvSpPr>
        <p:spPr/>
        <p:txBody>
          <a:bodyPr/>
          <a:lstStyle/>
          <a:p>
            <a:fld id="{94008F54-CA2E-0444-BD3D-5C3E087EF922}" type="slidenum">
              <a:rPr lang="en-US" smtClean="0"/>
              <a:t>11</a:t>
            </a:fld>
            <a:endParaRPr lang="en-US"/>
          </a:p>
        </p:txBody>
      </p:sp>
    </p:spTree>
    <p:extLst>
      <p:ext uri="{BB962C8B-B14F-4D97-AF65-F5344CB8AC3E}">
        <p14:creationId xmlns:p14="http://schemas.microsoft.com/office/powerpoint/2010/main" val="18959625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ption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1F5B8DF-5F18-2244-ADD6-F5E4A2DAF64D}"/>
              </a:ext>
            </a:extLst>
          </p:cNvPr>
          <p:cNvSpPr>
            <a:spLocks noChangeAspect="1"/>
          </p:cNvSpPr>
          <p:nvPr userDrawn="1"/>
        </p:nvSpPr>
        <p:spPr>
          <a:xfrm>
            <a:off x="211282" y="198911"/>
            <a:ext cx="11769436" cy="6460177"/>
          </a:xfrm>
          <a:prstGeom prst="rect">
            <a:avLst/>
          </a:prstGeom>
          <a:noFill/>
          <a:ln>
            <a:solidFill>
              <a:srgbClr val="BA0C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0" name="Subtitle 2">
            <a:extLst>
              <a:ext uri="{FF2B5EF4-FFF2-40B4-BE49-F238E27FC236}">
                <a16:creationId xmlns:a16="http://schemas.microsoft.com/office/drawing/2014/main" id="{5D1E677F-3DB5-D442-BE98-CC4966099BA2}"/>
              </a:ext>
            </a:extLst>
          </p:cNvPr>
          <p:cNvSpPr>
            <a:spLocks noGrp="1"/>
          </p:cNvSpPr>
          <p:nvPr>
            <p:ph type="subTitle" idx="1"/>
          </p:nvPr>
        </p:nvSpPr>
        <p:spPr>
          <a:xfrm>
            <a:off x="1708480" y="4341218"/>
            <a:ext cx="8775038" cy="1072354"/>
          </a:xfrm>
          <a:prstGeom prst="rect">
            <a:avLst/>
          </a:prstGeom>
        </p:spPr>
        <p:txBody>
          <a:bodyPr>
            <a:normAutofit/>
          </a:bodyPr>
          <a:lstStyle>
            <a:lvl1pPr marL="0" indent="0" algn="ctr">
              <a:buNone/>
              <a:defRPr sz="2400">
                <a:solidFill>
                  <a:schemeClr val="tx2"/>
                </a:solidFill>
                <a:latin typeface="Georgia" panose="02040502050405020303" pitchFamily="18" charset="0"/>
              </a:defRPr>
            </a:lvl1pPr>
          </a:lstStyle>
          <a:p>
            <a:r>
              <a:rPr lang="en-US" dirty="0">
                <a:solidFill>
                  <a:srgbClr val="BA0C2F"/>
                </a:solidFill>
                <a:latin typeface="Georgia" panose="02040502050405020303" pitchFamily="18" charset="0"/>
              </a:rPr>
              <a:t>Presenter name or subtitle</a:t>
            </a:r>
          </a:p>
        </p:txBody>
      </p:sp>
      <p:grpSp>
        <p:nvGrpSpPr>
          <p:cNvPr id="11" name="Group 10">
            <a:extLst>
              <a:ext uri="{FF2B5EF4-FFF2-40B4-BE49-F238E27FC236}">
                <a16:creationId xmlns:a16="http://schemas.microsoft.com/office/drawing/2014/main" id="{FEDDC9D4-9CC1-8D44-A448-AE28FEDAE37A}"/>
              </a:ext>
            </a:extLst>
          </p:cNvPr>
          <p:cNvGrpSpPr/>
          <p:nvPr userDrawn="1"/>
        </p:nvGrpSpPr>
        <p:grpSpPr>
          <a:xfrm rot="10800000">
            <a:off x="-2" y="690553"/>
            <a:ext cx="4244006" cy="912498"/>
            <a:chOff x="8814949" y="5637475"/>
            <a:chExt cx="3145472" cy="676304"/>
          </a:xfrm>
        </p:grpSpPr>
        <p:sp>
          <p:nvSpPr>
            <p:cNvPr id="12" name="Rectangle 11">
              <a:extLst>
                <a:ext uri="{FF2B5EF4-FFF2-40B4-BE49-F238E27FC236}">
                  <a16:creationId xmlns:a16="http://schemas.microsoft.com/office/drawing/2014/main" id="{B2EA00C3-61A9-2F40-9F89-8460747735D0}"/>
                </a:ext>
              </a:extLst>
            </p:cNvPr>
            <p:cNvSpPr/>
            <p:nvPr/>
          </p:nvSpPr>
          <p:spPr>
            <a:xfrm>
              <a:off x="9088343" y="5637476"/>
              <a:ext cx="2872078" cy="676303"/>
            </a:xfrm>
            <a:prstGeom prst="rect">
              <a:avLst/>
            </a:prstGeom>
            <a:solidFill>
              <a:srgbClr val="BA0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riangle 12">
              <a:extLst>
                <a:ext uri="{FF2B5EF4-FFF2-40B4-BE49-F238E27FC236}">
                  <a16:creationId xmlns:a16="http://schemas.microsoft.com/office/drawing/2014/main" id="{37585D82-BE0F-0A46-B225-F278B09382D7}"/>
                </a:ext>
              </a:extLst>
            </p:cNvPr>
            <p:cNvSpPr/>
            <p:nvPr/>
          </p:nvSpPr>
          <p:spPr>
            <a:xfrm rot="16200000">
              <a:off x="8613495" y="5838929"/>
              <a:ext cx="676303" cy="273396"/>
            </a:xfrm>
            <a:prstGeom prst="triangle">
              <a:avLst/>
            </a:prstGeom>
            <a:solidFill>
              <a:srgbClr val="BA0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Title 1">
            <a:extLst>
              <a:ext uri="{FF2B5EF4-FFF2-40B4-BE49-F238E27FC236}">
                <a16:creationId xmlns:a16="http://schemas.microsoft.com/office/drawing/2014/main" id="{9DA5CD68-1EBF-7248-8916-0DA49E66922B}"/>
              </a:ext>
            </a:extLst>
          </p:cNvPr>
          <p:cNvSpPr>
            <a:spLocks noGrp="1"/>
          </p:cNvSpPr>
          <p:nvPr>
            <p:ph type="ctrTitle" hasCustomPrompt="1"/>
          </p:nvPr>
        </p:nvSpPr>
        <p:spPr>
          <a:xfrm>
            <a:off x="806195" y="2217880"/>
            <a:ext cx="10579608" cy="2038956"/>
          </a:xfrm>
          <a:prstGeom prst="rect">
            <a:avLst/>
          </a:prstGeom>
        </p:spPr>
        <p:txBody>
          <a:bodyPr anchor="ctr" anchorCtr="0">
            <a:normAutofit/>
          </a:bodyPr>
          <a:lstStyle>
            <a:lvl1pPr algn="ctr">
              <a:defRPr sz="7200">
                <a:solidFill>
                  <a:schemeClr val="tx1"/>
                </a:solidFill>
                <a:latin typeface="Oswald Regular" pitchFamily="2" charset="77"/>
              </a:defRPr>
            </a:lvl1pPr>
          </a:lstStyle>
          <a:p>
            <a:r>
              <a:rPr lang="en-US" sz="7200" dirty="0">
                <a:latin typeface="Oswald Medium" panose="02000603000000000000" pitchFamily="2" charset="77"/>
              </a:rPr>
              <a:t>Title slide, option 1</a:t>
            </a:r>
          </a:p>
        </p:txBody>
      </p:sp>
      <p:pic>
        <p:nvPicPr>
          <p:cNvPr id="14" name="Picture 13">
            <a:extLst>
              <a:ext uri="{FF2B5EF4-FFF2-40B4-BE49-F238E27FC236}">
                <a16:creationId xmlns:a16="http://schemas.microsoft.com/office/drawing/2014/main" id="{6FFD7C32-1326-ED47-82D9-4AFBC8935CA8}"/>
              </a:ext>
            </a:extLst>
          </p:cNvPr>
          <p:cNvPicPr>
            <a:picLocks noChangeAspect="1"/>
          </p:cNvPicPr>
          <p:nvPr userDrawn="1"/>
        </p:nvPicPr>
        <p:blipFill>
          <a:blip r:embed="rId2"/>
          <a:stretch>
            <a:fillRect/>
          </a:stretch>
        </p:blipFill>
        <p:spPr>
          <a:xfrm>
            <a:off x="388364" y="813423"/>
            <a:ext cx="2667000" cy="666750"/>
          </a:xfrm>
          <a:prstGeom prst="rect">
            <a:avLst/>
          </a:prstGeom>
        </p:spPr>
      </p:pic>
    </p:spTree>
    <p:extLst>
      <p:ext uri="{BB962C8B-B14F-4D97-AF65-F5344CB8AC3E}">
        <p14:creationId xmlns:p14="http://schemas.microsoft.com/office/powerpoint/2010/main" val="4163294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slide, option 1">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4653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slide with team, option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183F1-73F2-8549-9FDD-54C26A57DB3A}"/>
              </a:ext>
            </a:extLst>
          </p:cNvPr>
          <p:cNvSpPr>
            <a:spLocks noGrp="1"/>
          </p:cNvSpPr>
          <p:nvPr>
            <p:ph type="title" hasCustomPrompt="1"/>
          </p:nvPr>
        </p:nvSpPr>
        <p:spPr>
          <a:xfrm>
            <a:off x="838200" y="425036"/>
            <a:ext cx="10515600" cy="1325563"/>
          </a:xfrm>
          <a:prstGeom prst="rect">
            <a:avLst/>
          </a:prstGeom>
        </p:spPr>
        <p:txBody>
          <a:bodyPr anchor="ctr"/>
          <a:lstStyle>
            <a:lvl1pPr>
              <a:defRPr>
                <a:solidFill>
                  <a:schemeClr val="tx2"/>
                </a:solidFill>
                <a:latin typeface="Oswald Regular" pitchFamily="2" charset="77"/>
              </a:defRPr>
            </a:lvl1pPr>
          </a:lstStyle>
          <a:p>
            <a:pPr algn="ctr"/>
            <a:r>
              <a:rPr lang="en-US" dirty="0">
                <a:solidFill>
                  <a:srgbClr val="BA0C2F"/>
                </a:solidFill>
                <a:latin typeface="Oswald Medium" panose="02000603000000000000" pitchFamily="2" charset="77"/>
              </a:rPr>
              <a:t>Centered header</a:t>
            </a:r>
          </a:p>
        </p:txBody>
      </p:sp>
      <p:sp>
        <p:nvSpPr>
          <p:cNvPr id="3" name="Content Placeholder 2">
            <a:extLst>
              <a:ext uri="{FF2B5EF4-FFF2-40B4-BE49-F238E27FC236}">
                <a16:creationId xmlns:a16="http://schemas.microsoft.com/office/drawing/2014/main" id="{435FF103-E3F5-1F47-A307-7F064C93C569}"/>
              </a:ext>
            </a:extLst>
          </p:cNvPr>
          <p:cNvSpPr>
            <a:spLocks noGrp="1"/>
          </p:cNvSpPr>
          <p:nvPr>
            <p:ph idx="1"/>
          </p:nvPr>
        </p:nvSpPr>
        <p:spPr>
          <a:xfrm>
            <a:off x="838200" y="1505911"/>
            <a:ext cx="10515600" cy="1317803"/>
          </a:xfrm>
          <a:prstGeom prst="rect">
            <a:avLst/>
          </a:prstGeom>
        </p:spPr>
        <p:txBody>
          <a:bodyPr>
            <a:normAutofit/>
          </a:bodyPr>
          <a:lstStyle>
            <a:lvl1pPr>
              <a:defRPr>
                <a:solidFill>
                  <a:schemeClr val="tx1"/>
                </a:solidFill>
                <a:latin typeface="Georgia" panose="02040502050405020303" pitchFamily="18" charset="0"/>
              </a:defRPr>
            </a:lvl1pPr>
          </a:lstStyle>
          <a:p>
            <a:pPr marL="0" indent="0" algn="ctr">
              <a:buNone/>
            </a:pPr>
            <a:r>
              <a:rPr lang="en-US" sz="2400" b="1" dirty="0">
                <a:latin typeface="Georgia" panose="02040502050405020303" pitchFamily="18" charset="0"/>
              </a:rPr>
              <a:t>Secondary header</a:t>
            </a:r>
          </a:p>
          <a:p>
            <a:pPr marL="0" indent="0" algn="ctr">
              <a:buNone/>
            </a:pPr>
            <a:r>
              <a:rPr lang="en-US" sz="1800" dirty="0">
                <a:latin typeface="Georgia" panose="02040502050405020303" pitchFamily="18" charset="0"/>
              </a:rPr>
              <a:t>Body copy</a:t>
            </a:r>
          </a:p>
        </p:txBody>
      </p:sp>
      <p:sp>
        <p:nvSpPr>
          <p:cNvPr id="12" name="Picture Placeholder 8">
            <a:extLst>
              <a:ext uri="{FF2B5EF4-FFF2-40B4-BE49-F238E27FC236}">
                <a16:creationId xmlns:a16="http://schemas.microsoft.com/office/drawing/2014/main" id="{B4B67F13-056A-EB47-9FD0-867CD1B2E1D7}"/>
              </a:ext>
            </a:extLst>
          </p:cNvPr>
          <p:cNvSpPr>
            <a:spLocks noGrp="1"/>
          </p:cNvSpPr>
          <p:nvPr>
            <p:ph type="pic" sz="quarter" idx="10"/>
          </p:nvPr>
        </p:nvSpPr>
        <p:spPr>
          <a:xfrm>
            <a:off x="831179" y="3038044"/>
            <a:ext cx="2336825" cy="2314043"/>
          </a:xfrm>
          <a:prstGeom prst="rect">
            <a:avLst/>
          </a:prstGeom>
        </p:spPr>
        <p:txBody>
          <a:bodyPr/>
          <a:lstStyle/>
          <a:p>
            <a:endParaRPr lang="en-US"/>
          </a:p>
        </p:txBody>
      </p:sp>
      <p:sp>
        <p:nvSpPr>
          <p:cNvPr id="13" name="Picture Placeholder 8">
            <a:extLst>
              <a:ext uri="{FF2B5EF4-FFF2-40B4-BE49-F238E27FC236}">
                <a16:creationId xmlns:a16="http://schemas.microsoft.com/office/drawing/2014/main" id="{97029D39-F880-9043-9151-A7B8CC0D6416}"/>
              </a:ext>
            </a:extLst>
          </p:cNvPr>
          <p:cNvSpPr>
            <a:spLocks noGrp="1"/>
          </p:cNvSpPr>
          <p:nvPr>
            <p:ph type="pic" sz="quarter" idx="11"/>
          </p:nvPr>
        </p:nvSpPr>
        <p:spPr>
          <a:xfrm>
            <a:off x="3630459" y="3038044"/>
            <a:ext cx="2336825" cy="2314043"/>
          </a:xfrm>
          <a:prstGeom prst="rect">
            <a:avLst/>
          </a:prstGeom>
        </p:spPr>
        <p:txBody>
          <a:bodyPr/>
          <a:lstStyle/>
          <a:p>
            <a:endParaRPr lang="en-US"/>
          </a:p>
        </p:txBody>
      </p:sp>
      <p:sp>
        <p:nvSpPr>
          <p:cNvPr id="14" name="Picture Placeholder 8">
            <a:extLst>
              <a:ext uri="{FF2B5EF4-FFF2-40B4-BE49-F238E27FC236}">
                <a16:creationId xmlns:a16="http://schemas.microsoft.com/office/drawing/2014/main" id="{4A3BC586-153D-4C41-AF49-CDCB8593F464}"/>
              </a:ext>
            </a:extLst>
          </p:cNvPr>
          <p:cNvSpPr>
            <a:spLocks noGrp="1"/>
          </p:cNvSpPr>
          <p:nvPr>
            <p:ph type="pic" sz="quarter" idx="12"/>
          </p:nvPr>
        </p:nvSpPr>
        <p:spPr>
          <a:xfrm>
            <a:off x="6380641" y="3038044"/>
            <a:ext cx="2336825" cy="2314043"/>
          </a:xfrm>
          <a:prstGeom prst="rect">
            <a:avLst/>
          </a:prstGeom>
        </p:spPr>
        <p:txBody>
          <a:bodyPr/>
          <a:lstStyle/>
          <a:p>
            <a:endParaRPr lang="en-US"/>
          </a:p>
        </p:txBody>
      </p:sp>
      <p:sp>
        <p:nvSpPr>
          <p:cNvPr id="15" name="Picture Placeholder 8">
            <a:extLst>
              <a:ext uri="{FF2B5EF4-FFF2-40B4-BE49-F238E27FC236}">
                <a16:creationId xmlns:a16="http://schemas.microsoft.com/office/drawing/2014/main" id="{877E762C-5960-4649-BF23-031746DB7B19}"/>
              </a:ext>
            </a:extLst>
          </p:cNvPr>
          <p:cNvSpPr>
            <a:spLocks noGrp="1"/>
          </p:cNvSpPr>
          <p:nvPr>
            <p:ph type="pic" sz="quarter" idx="13"/>
          </p:nvPr>
        </p:nvSpPr>
        <p:spPr>
          <a:xfrm>
            <a:off x="9155372" y="3038044"/>
            <a:ext cx="2336825" cy="2314043"/>
          </a:xfrm>
          <a:prstGeom prst="rect">
            <a:avLst/>
          </a:prstGeom>
        </p:spPr>
        <p:txBody>
          <a:bodyPr/>
          <a:lstStyle/>
          <a:p>
            <a:endParaRPr lang="en-US"/>
          </a:p>
        </p:txBody>
      </p:sp>
      <p:sp>
        <p:nvSpPr>
          <p:cNvPr id="18" name="Text Placeholder 6">
            <a:extLst>
              <a:ext uri="{FF2B5EF4-FFF2-40B4-BE49-F238E27FC236}">
                <a16:creationId xmlns:a16="http://schemas.microsoft.com/office/drawing/2014/main" id="{FD13145E-8CCB-6F46-92D1-59306FE244CF}"/>
              </a:ext>
            </a:extLst>
          </p:cNvPr>
          <p:cNvSpPr>
            <a:spLocks noGrp="1"/>
          </p:cNvSpPr>
          <p:nvPr>
            <p:ph type="body" sz="quarter" idx="15" hasCustomPrompt="1"/>
          </p:nvPr>
        </p:nvSpPr>
        <p:spPr>
          <a:xfrm>
            <a:off x="3630459" y="5566417"/>
            <a:ext cx="2336825" cy="757238"/>
          </a:xfrm>
          <a:prstGeom prst="rect">
            <a:avLst/>
          </a:prstGeom>
        </p:spPr>
        <p:txBody>
          <a:bodyPr/>
          <a:lstStyle>
            <a:lvl1pPr marL="0" indent="0" algn="ctr">
              <a:buFont typeface="Arial" panose="020B0604020202020204" pitchFamily="34" charset="0"/>
              <a:buNone/>
              <a:defRPr sz="1400">
                <a:solidFill>
                  <a:schemeClr val="tx1"/>
                </a:solidFill>
                <a:latin typeface="Georgia" panose="02040502050405020303" pitchFamily="18" charset="0"/>
              </a:defRPr>
            </a:lvl1pPr>
            <a:lvl3pPr marL="914400" indent="0">
              <a:buNone/>
              <a:defRPr/>
            </a:lvl3pPr>
          </a:lstStyle>
          <a:p>
            <a:pPr marL="0" indent="0" algn="ctr">
              <a:buFont typeface="Arial" panose="020B0604020202020204" pitchFamily="34" charset="0"/>
              <a:buNone/>
            </a:pPr>
            <a:r>
              <a:rPr lang="en-US" sz="1800" dirty="0">
                <a:latin typeface="Georgia" panose="02040502050405020303" pitchFamily="18" charset="0"/>
              </a:rPr>
              <a:t>Name</a:t>
            </a:r>
          </a:p>
          <a:p>
            <a:pPr marL="0" indent="0" algn="ctr">
              <a:buFont typeface="Arial" panose="020B0604020202020204" pitchFamily="34" charset="0"/>
              <a:buNone/>
            </a:pPr>
            <a:r>
              <a:rPr lang="en-US" sz="1400" i="1" dirty="0">
                <a:latin typeface="Georgia" panose="02040502050405020303" pitchFamily="18" charset="0"/>
              </a:rPr>
              <a:t>Title</a:t>
            </a:r>
          </a:p>
        </p:txBody>
      </p:sp>
      <p:sp>
        <p:nvSpPr>
          <p:cNvPr id="21" name="Text Placeholder 20">
            <a:extLst>
              <a:ext uri="{FF2B5EF4-FFF2-40B4-BE49-F238E27FC236}">
                <a16:creationId xmlns:a16="http://schemas.microsoft.com/office/drawing/2014/main" id="{318C8CF5-D169-984D-9689-962A64078387}"/>
              </a:ext>
            </a:extLst>
          </p:cNvPr>
          <p:cNvSpPr>
            <a:spLocks noGrp="1"/>
          </p:cNvSpPr>
          <p:nvPr>
            <p:ph type="body" sz="quarter" idx="16" hasCustomPrompt="1"/>
          </p:nvPr>
        </p:nvSpPr>
        <p:spPr>
          <a:xfrm>
            <a:off x="831850" y="5565775"/>
            <a:ext cx="2336800" cy="757238"/>
          </a:xfrm>
          <a:prstGeom prst="rect">
            <a:avLst/>
          </a:prstGeom>
        </p:spPr>
        <p:txBody>
          <a:bodyPr/>
          <a:lstStyle>
            <a:lvl1pPr marL="0" indent="0" algn="ctr">
              <a:buFont typeface="Arial" panose="020B0604020202020204" pitchFamily="34" charset="0"/>
              <a:buNone/>
              <a:defRPr sz="1400">
                <a:latin typeface="Georgia" panose="02040502050405020303" pitchFamily="18" charset="0"/>
              </a:defRPr>
            </a:lvl1pPr>
            <a:lvl3pPr marL="914400" indent="0">
              <a:buNone/>
              <a:defRPr/>
            </a:lvl3pPr>
          </a:lstStyle>
          <a:p>
            <a:pPr marL="0" indent="0" algn="ctr">
              <a:buFont typeface="Arial" panose="020B0604020202020204" pitchFamily="34" charset="0"/>
              <a:buNone/>
            </a:pPr>
            <a:r>
              <a:rPr lang="en-US" sz="1800" dirty="0">
                <a:latin typeface="Georgia" panose="02040502050405020303" pitchFamily="18" charset="0"/>
              </a:rPr>
              <a:t>Name</a:t>
            </a:r>
          </a:p>
          <a:p>
            <a:pPr marL="0" indent="0" algn="ctr">
              <a:buFont typeface="Arial" panose="020B0604020202020204" pitchFamily="34" charset="0"/>
              <a:buNone/>
            </a:pPr>
            <a:r>
              <a:rPr lang="en-US" sz="1400" i="1" dirty="0">
                <a:latin typeface="Georgia" panose="02040502050405020303" pitchFamily="18" charset="0"/>
              </a:rPr>
              <a:t>Title</a:t>
            </a:r>
          </a:p>
        </p:txBody>
      </p:sp>
      <p:sp>
        <p:nvSpPr>
          <p:cNvPr id="22" name="Text Placeholder 6">
            <a:extLst>
              <a:ext uri="{FF2B5EF4-FFF2-40B4-BE49-F238E27FC236}">
                <a16:creationId xmlns:a16="http://schemas.microsoft.com/office/drawing/2014/main" id="{EB861F86-78D0-BB45-A4E9-187865728CF5}"/>
              </a:ext>
            </a:extLst>
          </p:cNvPr>
          <p:cNvSpPr>
            <a:spLocks noGrp="1"/>
          </p:cNvSpPr>
          <p:nvPr>
            <p:ph type="body" sz="quarter" idx="17" hasCustomPrompt="1"/>
          </p:nvPr>
        </p:nvSpPr>
        <p:spPr>
          <a:xfrm>
            <a:off x="6380640" y="5565775"/>
            <a:ext cx="2336825" cy="757238"/>
          </a:xfrm>
          <a:prstGeom prst="rect">
            <a:avLst/>
          </a:prstGeom>
        </p:spPr>
        <p:txBody>
          <a:bodyPr/>
          <a:lstStyle>
            <a:lvl1pPr marL="0" indent="0" algn="ctr">
              <a:buFont typeface="Arial" panose="020B0604020202020204" pitchFamily="34" charset="0"/>
              <a:buNone/>
              <a:defRPr sz="1400">
                <a:solidFill>
                  <a:schemeClr val="tx1"/>
                </a:solidFill>
                <a:latin typeface="Georgia" panose="02040502050405020303" pitchFamily="18" charset="0"/>
              </a:defRPr>
            </a:lvl1pPr>
            <a:lvl3pPr marL="914400" indent="0">
              <a:buNone/>
              <a:defRPr/>
            </a:lvl3pPr>
          </a:lstStyle>
          <a:p>
            <a:pPr marL="0" indent="0" algn="ctr">
              <a:buFont typeface="Arial" panose="020B0604020202020204" pitchFamily="34" charset="0"/>
              <a:buNone/>
            </a:pPr>
            <a:r>
              <a:rPr lang="en-US" sz="1800" dirty="0">
                <a:latin typeface="Georgia" panose="02040502050405020303" pitchFamily="18" charset="0"/>
              </a:rPr>
              <a:t>Name</a:t>
            </a:r>
          </a:p>
          <a:p>
            <a:pPr marL="0" indent="0" algn="ctr">
              <a:buFont typeface="Arial" panose="020B0604020202020204" pitchFamily="34" charset="0"/>
              <a:buNone/>
            </a:pPr>
            <a:r>
              <a:rPr lang="en-US" sz="1400" i="1" dirty="0">
                <a:latin typeface="Georgia" panose="02040502050405020303" pitchFamily="18" charset="0"/>
              </a:rPr>
              <a:t>Title</a:t>
            </a:r>
          </a:p>
        </p:txBody>
      </p:sp>
      <p:sp>
        <p:nvSpPr>
          <p:cNvPr id="23" name="Text Placeholder 6">
            <a:extLst>
              <a:ext uri="{FF2B5EF4-FFF2-40B4-BE49-F238E27FC236}">
                <a16:creationId xmlns:a16="http://schemas.microsoft.com/office/drawing/2014/main" id="{4DF3F7BC-C6C5-5F45-9143-A71050281022}"/>
              </a:ext>
            </a:extLst>
          </p:cNvPr>
          <p:cNvSpPr>
            <a:spLocks noGrp="1"/>
          </p:cNvSpPr>
          <p:nvPr>
            <p:ph type="body" sz="quarter" idx="18" hasCustomPrompt="1"/>
          </p:nvPr>
        </p:nvSpPr>
        <p:spPr>
          <a:xfrm>
            <a:off x="9155372" y="5565775"/>
            <a:ext cx="2336825" cy="757238"/>
          </a:xfrm>
          <a:prstGeom prst="rect">
            <a:avLst/>
          </a:prstGeom>
        </p:spPr>
        <p:txBody>
          <a:bodyPr/>
          <a:lstStyle>
            <a:lvl1pPr marL="0" indent="0" algn="ctr">
              <a:buFont typeface="Arial" panose="020B0604020202020204" pitchFamily="34" charset="0"/>
              <a:buNone/>
              <a:defRPr sz="1400">
                <a:solidFill>
                  <a:schemeClr val="tx1"/>
                </a:solidFill>
                <a:latin typeface="Georgia" panose="02040502050405020303" pitchFamily="18" charset="0"/>
              </a:defRPr>
            </a:lvl1pPr>
            <a:lvl3pPr marL="914400" indent="0">
              <a:buNone/>
              <a:defRPr/>
            </a:lvl3pPr>
          </a:lstStyle>
          <a:p>
            <a:pPr marL="0" indent="0" algn="ctr">
              <a:buFont typeface="Arial" panose="020B0604020202020204" pitchFamily="34" charset="0"/>
              <a:buNone/>
            </a:pPr>
            <a:r>
              <a:rPr lang="en-US" sz="1800" dirty="0">
                <a:latin typeface="Georgia" panose="02040502050405020303" pitchFamily="18" charset="0"/>
              </a:rPr>
              <a:t>Name</a:t>
            </a:r>
          </a:p>
          <a:p>
            <a:pPr marL="0" indent="0" algn="ctr">
              <a:buFont typeface="Arial" panose="020B0604020202020204" pitchFamily="34" charset="0"/>
              <a:buNone/>
            </a:pPr>
            <a:r>
              <a:rPr lang="en-US" sz="1400" i="1" dirty="0">
                <a:latin typeface="Georgia" panose="02040502050405020303" pitchFamily="18" charset="0"/>
              </a:rPr>
              <a:t>Title</a:t>
            </a:r>
          </a:p>
        </p:txBody>
      </p:sp>
    </p:spTree>
    <p:extLst>
      <p:ext uri="{BB962C8B-B14F-4D97-AF65-F5344CB8AC3E}">
        <p14:creationId xmlns:p14="http://schemas.microsoft.com/office/powerpoint/2010/main" val="20271744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BE5A5E-96FB-A941-A99B-3615B6F1287C}" type="datetimeFigureOut">
              <a:rPr lang="en-US" smtClean="0"/>
              <a:t>9/8/22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38577C-6CC9-1349-8422-3B96A331E85D}" type="slidenum">
              <a:rPr lang="en-US" smtClean="0"/>
              <a:t>‹#›</a:t>
            </a:fld>
            <a:endParaRPr lang="en-US"/>
          </a:p>
        </p:txBody>
      </p:sp>
    </p:spTree>
    <p:extLst>
      <p:ext uri="{BB962C8B-B14F-4D97-AF65-F5344CB8AC3E}">
        <p14:creationId xmlns:p14="http://schemas.microsoft.com/office/powerpoint/2010/main" val="1473048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er and subtext, option 1">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625E7ED-D783-1648-8AB9-B65495C73B5D}"/>
              </a:ext>
            </a:extLst>
          </p:cNvPr>
          <p:cNvSpPr>
            <a:spLocks noGrp="1"/>
          </p:cNvSpPr>
          <p:nvPr>
            <p:ph type="title" hasCustomPrompt="1"/>
          </p:nvPr>
        </p:nvSpPr>
        <p:spPr>
          <a:xfrm>
            <a:off x="536051" y="595713"/>
            <a:ext cx="11072853" cy="1325563"/>
          </a:xfrm>
          <a:prstGeom prst="rect">
            <a:avLst/>
          </a:prstGeom>
        </p:spPr>
        <p:txBody>
          <a:bodyPr anchor="ctr"/>
          <a:lstStyle>
            <a:lvl1pPr>
              <a:defRPr>
                <a:solidFill>
                  <a:schemeClr val="tx2"/>
                </a:solidFill>
                <a:latin typeface="Oswald Regular" pitchFamily="2" charset="77"/>
              </a:defRPr>
            </a:lvl1pPr>
          </a:lstStyle>
          <a:p>
            <a:r>
              <a:rPr lang="en-US" dirty="0">
                <a:solidFill>
                  <a:srgbClr val="BA0C2F"/>
                </a:solidFill>
                <a:latin typeface="Oswald Medium" panose="02000603000000000000" pitchFamily="2" charset="77"/>
              </a:rPr>
              <a:t>Primary header</a:t>
            </a:r>
          </a:p>
        </p:txBody>
      </p:sp>
      <p:sp>
        <p:nvSpPr>
          <p:cNvPr id="9" name="Content Placeholder 2">
            <a:extLst>
              <a:ext uri="{FF2B5EF4-FFF2-40B4-BE49-F238E27FC236}">
                <a16:creationId xmlns:a16="http://schemas.microsoft.com/office/drawing/2014/main" id="{27797247-8188-9647-A709-A5AAB03F3E55}"/>
              </a:ext>
            </a:extLst>
          </p:cNvPr>
          <p:cNvSpPr>
            <a:spLocks noGrp="1"/>
          </p:cNvSpPr>
          <p:nvPr>
            <p:ph idx="1"/>
          </p:nvPr>
        </p:nvSpPr>
        <p:spPr>
          <a:xfrm>
            <a:off x="536051" y="2056213"/>
            <a:ext cx="11072853" cy="3843655"/>
          </a:xfrm>
          <a:prstGeom prst="rect">
            <a:avLst/>
          </a:prstGeom>
        </p:spPr>
        <p:txBody>
          <a:bodyPr>
            <a:normAutofit/>
          </a:bodyPr>
          <a:lstStyle>
            <a:lvl1pPr>
              <a:defRPr>
                <a:solidFill>
                  <a:schemeClr val="tx1"/>
                </a:solidFill>
                <a:latin typeface="Georgia" panose="02040502050405020303" pitchFamily="18" charset="0"/>
              </a:defRPr>
            </a:lvl1pPr>
          </a:lstStyle>
          <a:p>
            <a:pPr marL="0" indent="0">
              <a:buNone/>
            </a:pPr>
            <a:r>
              <a:rPr lang="en-US" sz="2400" b="1" dirty="0">
                <a:latin typeface="Georgia" panose="02040502050405020303" pitchFamily="18" charset="0"/>
              </a:rPr>
              <a:t>Secondary header</a:t>
            </a:r>
          </a:p>
          <a:p>
            <a:pPr marL="0" indent="0">
              <a:buNone/>
            </a:pPr>
            <a:r>
              <a:rPr lang="en-US" sz="1800" dirty="0">
                <a:latin typeface="Georgia" panose="02040502050405020303" pitchFamily="18" charset="0"/>
              </a:rPr>
              <a:t>Body copy</a:t>
            </a:r>
          </a:p>
        </p:txBody>
      </p:sp>
      <p:pic>
        <p:nvPicPr>
          <p:cNvPr id="5" name="Picture 4">
            <a:extLst>
              <a:ext uri="{FF2B5EF4-FFF2-40B4-BE49-F238E27FC236}">
                <a16:creationId xmlns:a16="http://schemas.microsoft.com/office/drawing/2014/main" id="{E6A4179C-447B-B74B-9EA9-184B5CFB7E86}"/>
              </a:ext>
            </a:extLst>
          </p:cNvPr>
          <p:cNvPicPr>
            <a:picLocks noChangeAspect="1"/>
          </p:cNvPicPr>
          <p:nvPr userDrawn="1"/>
        </p:nvPicPr>
        <p:blipFill>
          <a:blip r:embed="rId2"/>
          <a:stretch>
            <a:fillRect/>
          </a:stretch>
        </p:blipFill>
        <p:spPr>
          <a:xfrm>
            <a:off x="9244429" y="5975034"/>
            <a:ext cx="2696804" cy="674201"/>
          </a:xfrm>
          <a:prstGeom prst="rect">
            <a:avLst/>
          </a:prstGeom>
        </p:spPr>
      </p:pic>
    </p:spTree>
    <p:extLst>
      <p:ext uri="{BB962C8B-B14F-4D97-AF65-F5344CB8AC3E}">
        <p14:creationId xmlns:p14="http://schemas.microsoft.com/office/powerpoint/2010/main" val="1858400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and subtext centered, option 1">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625E7ED-D783-1648-8AB9-B65495C73B5D}"/>
              </a:ext>
            </a:extLst>
          </p:cNvPr>
          <p:cNvSpPr>
            <a:spLocks noGrp="1"/>
          </p:cNvSpPr>
          <p:nvPr>
            <p:ph type="title" hasCustomPrompt="1"/>
          </p:nvPr>
        </p:nvSpPr>
        <p:spPr>
          <a:xfrm>
            <a:off x="536051" y="595713"/>
            <a:ext cx="11072853" cy="1325563"/>
          </a:xfrm>
          <a:prstGeom prst="rect">
            <a:avLst/>
          </a:prstGeom>
        </p:spPr>
        <p:txBody>
          <a:bodyPr anchor="ctr"/>
          <a:lstStyle>
            <a:lvl1pPr algn="ctr">
              <a:defRPr>
                <a:solidFill>
                  <a:schemeClr val="tx2"/>
                </a:solidFill>
                <a:latin typeface="Oswald Regular" pitchFamily="2" charset="77"/>
              </a:defRPr>
            </a:lvl1pPr>
          </a:lstStyle>
          <a:p>
            <a:r>
              <a:rPr lang="en-US" dirty="0">
                <a:solidFill>
                  <a:srgbClr val="BA0C2F"/>
                </a:solidFill>
                <a:latin typeface="Oswald Medium" panose="02000603000000000000" pitchFamily="2" charset="77"/>
              </a:rPr>
              <a:t>Primary header</a:t>
            </a:r>
          </a:p>
        </p:txBody>
      </p:sp>
      <p:sp>
        <p:nvSpPr>
          <p:cNvPr id="9" name="Content Placeholder 2">
            <a:extLst>
              <a:ext uri="{FF2B5EF4-FFF2-40B4-BE49-F238E27FC236}">
                <a16:creationId xmlns:a16="http://schemas.microsoft.com/office/drawing/2014/main" id="{27797247-8188-9647-A709-A5AAB03F3E55}"/>
              </a:ext>
            </a:extLst>
          </p:cNvPr>
          <p:cNvSpPr>
            <a:spLocks noGrp="1"/>
          </p:cNvSpPr>
          <p:nvPr>
            <p:ph idx="1"/>
          </p:nvPr>
        </p:nvSpPr>
        <p:spPr>
          <a:xfrm>
            <a:off x="536051" y="2056213"/>
            <a:ext cx="11072853" cy="3843655"/>
          </a:xfrm>
          <a:prstGeom prst="rect">
            <a:avLst/>
          </a:prstGeom>
        </p:spPr>
        <p:txBody>
          <a:bodyPr>
            <a:normAutofit/>
          </a:bodyPr>
          <a:lstStyle>
            <a:lvl1pPr algn="l">
              <a:defRPr>
                <a:solidFill>
                  <a:schemeClr val="tx1"/>
                </a:solidFill>
                <a:latin typeface="Georgia" panose="02040502050405020303" pitchFamily="18" charset="0"/>
              </a:defRPr>
            </a:lvl1pPr>
          </a:lstStyle>
          <a:p>
            <a:pPr marL="0" indent="0">
              <a:buNone/>
            </a:pPr>
            <a:r>
              <a:rPr lang="en-US" sz="2400" b="1" dirty="0">
                <a:latin typeface="Georgia" panose="02040502050405020303" pitchFamily="18" charset="0"/>
              </a:rPr>
              <a:t>Secondary header</a:t>
            </a:r>
          </a:p>
          <a:p>
            <a:pPr marL="0" indent="0">
              <a:buNone/>
            </a:pPr>
            <a:r>
              <a:rPr lang="en-US" sz="1800" dirty="0">
                <a:latin typeface="Georgia" panose="02040502050405020303" pitchFamily="18" charset="0"/>
              </a:rPr>
              <a:t>Body copy</a:t>
            </a:r>
          </a:p>
        </p:txBody>
      </p:sp>
      <p:pic>
        <p:nvPicPr>
          <p:cNvPr id="6" name="Picture 5">
            <a:extLst>
              <a:ext uri="{FF2B5EF4-FFF2-40B4-BE49-F238E27FC236}">
                <a16:creationId xmlns:a16="http://schemas.microsoft.com/office/drawing/2014/main" id="{A83A351A-D4BB-0340-84F8-8FCD1D0DC5BA}"/>
              </a:ext>
            </a:extLst>
          </p:cNvPr>
          <p:cNvPicPr>
            <a:picLocks noChangeAspect="1"/>
          </p:cNvPicPr>
          <p:nvPr userDrawn="1"/>
        </p:nvPicPr>
        <p:blipFill>
          <a:blip r:embed="rId2"/>
          <a:stretch>
            <a:fillRect/>
          </a:stretch>
        </p:blipFill>
        <p:spPr>
          <a:xfrm>
            <a:off x="9244429" y="5975034"/>
            <a:ext cx="2696804" cy="674201"/>
          </a:xfrm>
          <a:prstGeom prst="rect">
            <a:avLst/>
          </a:prstGeom>
        </p:spPr>
      </p:pic>
    </p:spTree>
    <p:extLst>
      <p:ext uri="{BB962C8B-B14F-4D97-AF65-F5344CB8AC3E}">
        <p14:creationId xmlns:p14="http://schemas.microsoft.com/office/powerpoint/2010/main" val="1764361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and columns, option 1">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625E7ED-D783-1648-8AB9-B65495C73B5D}"/>
              </a:ext>
            </a:extLst>
          </p:cNvPr>
          <p:cNvSpPr>
            <a:spLocks noGrp="1"/>
          </p:cNvSpPr>
          <p:nvPr>
            <p:ph type="title" hasCustomPrompt="1"/>
          </p:nvPr>
        </p:nvSpPr>
        <p:spPr>
          <a:xfrm>
            <a:off x="536051" y="595713"/>
            <a:ext cx="11072853" cy="1325563"/>
          </a:xfrm>
          <a:prstGeom prst="rect">
            <a:avLst/>
          </a:prstGeom>
        </p:spPr>
        <p:txBody>
          <a:bodyPr anchor="ctr"/>
          <a:lstStyle>
            <a:lvl1pPr>
              <a:defRPr>
                <a:solidFill>
                  <a:schemeClr val="tx2"/>
                </a:solidFill>
                <a:latin typeface="Oswald Regular" pitchFamily="2" charset="77"/>
              </a:defRPr>
            </a:lvl1pPr>
          </a:lstStyle>
          <a:p>
            <a:r>
              <a:rPr lang="en-US" dirty="0">
                <a:solidFill>
                  <a:srgbClr val="BA0C2F"/>
                </a:solidFill>
                <a:latin typeface="Oswald Medium" panose="02000603000000000000" pitchFamily="2" charset="77"/>
              </a:rPr>
              <a:t>Primary header</a:t>
            </a:r>
          </a:p>
        </p:txBody>
      </p:sp>
      <p:sp>
        <p:nvSpPr>
          <p:cNvPr id="5" name="Content Placeholder 2">
            <a:extLst>
              <a:ext uri="{FF2B5EF4-FFF2-40B4-BE49-F238E27FC236}">
                <a16:creationId xmlns:a16="http://schemas.microsoft.com/office/drawing/2014/main" id="{6F227021-42DA-DD42-927D-42D118894F2E}"/>
              </a:ext>
            </a:extLst>
          </p:cNvPr>
          <p:cNvSpPr>
            <a:spLocks noGrp="1"/>
          </p:cNvSpPr>
          <p:nvPr>
            <p:ph idx="10"/>
          </p:nvPr>
        </p:nvSpPr>
        <p:spPr>
          <a:xfrm>
            <a:off x="536052" y="2056213"/>
            <a:ext cx="5257846" cy="4206074"/>
          </a:xfrm>
          <a:prstGeom prst="rect">
            <a:avLst/>
          </a:prstGeom>
        </p:spPr>
        <p:txBody>
          <a:bodyPr>
            <a:normAutofit/>
          </a:bodyPr>
          <a:lstStyle>
            <a:lvl1pPr>
              <a:defRPr>
                <a:solidFill>
                  <a:schemeClr val="tx1"/>
                </a:solidFill>
                <a:latin typeface="Georgia" panose="02040502050405020303" pitchFamily="18" charset="0"/>
              </a:defRPr>
            </a:lvl1pPr>
          </a:lstStyle>
          <a:p>
            <a:pPr marL="0" indent="0">
              <a:buNone/>
            </a:pPr>
            <a:r>
              <a:rPr lang="en-US" sz="2400" b="1" dirty="0">
                <a:latin typeface="Georgia" panose="02040502050405020303" pitchFamily="18" charset="0"/>
              </a:rPr>
              <a:t>Column 1</a:t>
            </a:r>
          </a:p>
          <a:p>
            <a:pPr marL="0" indent="0">
              <a:buNone/>
            </a:pPr>
            <a:r>
              <a:rPr lang="en-US" sz="1800" dirty="0">
                <a:latin typeface="Georgia" panose="02040502050405020303" pitchFamily="18" charset="0"/>
              </a:rPr>
              <a:t>Body copy</a:t>
            </a:r>
          </a:p>
        </p:txBody>
      </p:sp>
      <p:sp>
        <p:nvSpPr>
          <p:cNvPr id="7" name="Content Placeholder 2">
            <a:extLst>
              <a:ext uri="{FF2B5EF4-FFF2-40B4-BE49-F238E27FC236}">
                <a16:creationId xmlns:a16="http://schemas.microsoft.com/office/drawing/2014/main" id="{B0265C8D-BA26-1D4E-8A3B-856030EAF50D}"/>
              </a:ext>
            </a:extLst>
          </p:cNvPr>
          <p:cNvSpPr>
            <a:spLocks noGrp="1"/>
          </p:cNvSpPr>
          <p:nvPr>
            <p:ph idx="11"/>
          </p:nvPr>
        </p:nvSpPr>
        <p:spPr>
          <a:xfrm>
            <a:off x="6351058" y="2056213"/>
            <a:ext cx="5257846" cy="3721735"/>
          </a:xfrm>
          <a:prstGeom prst="rect">
            <a:avLst/>
          </a:prstGeom>
        </p:spPr>
        <p:txBody>
          <a:bodyPr>
            <a:normAutofit/>
          </a:bodyPr>
          <a:lstStyle>
            <a:lvl1pPr>
              <a:defRPr>
                <a:solidFill>
                  <a:schemeClr val="tx1"/>
                </a:solidFill>
                <a:latin typeface="Georgia" panose="02040502050405020303" pitchFamily="18" charset="0"/>
              </a:defRPr>
            </a:lvl1pPr>
          </a:lstStyle>
          <a:p>
            <a:pPr marL="0" indent="0">
              <a:buNone/>
            </a:pPr>
            <a:r>
              <a:rPr lang="en-US" sz="2400" b="1" dirty="0">
                <a:latin typeface="Georgia" panose="02040502050405020303" pitchFamily="18" charset="0"/>
              </a:rPr>
              <a:t>Column 1</a:t>
            </a:r>
          </a:p>
          <a:p>
            <a:pPr marL="0" indent="0">
              <a:buNone/>
            </a:pPr>
            <a:r>
              <a:rPr lang="en-US" sz="1800" dirty="0">
                <a:latin typeface="Georgia" panose="02040502050405020303" pitchFamily="18" charset="0"/>
              </a:rPr>
              <a:t>Body copy</a:t>
            </a:r>
          </a:p>
        </p:txBody>
      </p:sp>
      <p:pic>
        <p:nvPicPr>
          <p:cNvPr id="9" name="Picture 8">
            <a:extLst>
              <a:ext uri="{FF2B5EF4-FFF2-40B4-BE49-F238E27FC236}">
                <a16:creationId xmlns:a16="http://schemas.microsoft.com/office/drawing/2014/main" id="{CF2ACB74-CE0D-F14E-AB22-6CD7732758EC}"/>
              </a:ext>
            </a:extLst>
          </p:cNvPr>
          <p:cNvPicPr>
            <a:picLocks noChangeAspect="1"/>
          </p:cNvPicPr>
          <p:nvPr userDrawn="1"/>
        </p:nvPicPr>
        <p:blipFill>
          <a:blip r:embed="rId2"/>
          <a:stretch>
            <a:fillRect/>
          </a:stretch>
        </p:blipFill>
        <p:spPr>
          <a:xfrm>
            <a:off x="9244429" y="5975034"/>
            <a:ext cx="2696804" cy="674201"/>
          </a:xfrm>
          <a:prstGeom prst="rect">
            <a:avLst/>
          </a:prstGeom>
        </p:spPr>
      </p:pic>
    </p:spTree>
    <p:extLst>
      <p:ext uri="{BB962C8B-B14F-4D97-AF65-F5344CB8AC3E}">
        <p14:creationId xmlns:p14="http://schemas.microsoft.com/office/powerpoint/2010/main" val="1983061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er and columns centered, option 1">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625E7ED-D783-1648-8AB9-B65495C73B5D}"/>
              </a:ext>
            </a:extLst>
          </p:cNvPr>
          <p:cNvSpPr>
            <a:spLocks noGrp="1"/>
          </p:cNvSpPr>
          <p:nvPr>
            <p:ph type="title" hasCustomPrompt="1"/>
          </p:nvPr>
        </p:nvSpPr>
        <p:spPr>
          <a:xfrm>
            <a:off x="536051" y="595713"/>
            <a:ext cx="11072853" cy="1325563"/>
          </a:xfrm>
          <a:prstGeom prst="rect">
            <a:avLst/>
          </a:prstGeom>
        </p:spPr>
        <p:txBody>
          <a:bodyPr anchor="ctr"/>
          <a:lstStyle>
            <a:lvl1pPr algn="ctr">
              <a:defRPr>
                <a:solidFill>
                  <a:schemeClr val="tx2"/>
                </a:solidFill>
                <a:latin typeface="Oswald Regular" pitchFamily="2" charset="77"/>
              </a:defRPr>
            </a:lvl1pPr>
          </a:lstStyle>
          <a:p>
            <a:r>
              <a:rPr lang="en-US" dirty="0">
                <a:solidFill>
                  <a:srgbClr val="BA0C2F"/>
                </a:solidFill>
                <a:latin typeface="Oswald Medium" panose="02000603000000000000" pitchFamily="2" charset="77"/>
              </a:rPr>
              <a:t>Primary header</a:t>
            </a:r>
          </a:p>
        </p:txBody>
      </p:sp>
      <p:sp>
        <p:nvSpPr>
          <p:cNvPr id="5" name="Content Placeholder 2">
            <a:extLst>
              <a:ext uri="{FF2B5EF4-FFF2-40B4-BE49-F238E27FC236}">
                <a16:creationId xmlns:a16="http://schemas.microsoft.com/office/drawing/2014/main" id="{6F227021-42DA-DD42-927D-42D118894F2E}"/>
              </a:ext>
            </a:extLst>
          </p:cNvPr>
          <p:cNvSpPr>
            <a:spLocks noGrp="1"/>
          </p:cNvSpPr>
          <p:nvPr>
            <p:ph idx="10"/>
          </p:nvPr>
        </p:nvSpPr>
        <p:spPr>
          <a:xfrm>
            <a:off x="536052" y="2056213"/>
            <a:ext cx="5257846" cy="4206074"/>
          </a:xfrm>
          <a:prstGeom prst="rect">
            <a:avLst/>
          </a:prstGeom>
        </p:spPr>
        <p:txBody>
          <a:bodyPr>
            <a:normAutofit/>
          </a:bodyPr>
          <a:lstStyle>
            <a:lvl1pPr>
              <a:defRPr>
                <a:solidFill>
                  <a:schemeClr val="tx1"/>
                </a:solidFill>
                <a:latin typeface="Georgia" panose="02040502050405020303" pitchFamily="18" charset="0"/>
              </a:defRPr>
            </a:lvl1pPr>
          </a:lstStyle>
          <a:p>
            <a:pPr marL="0" indent="0">
              <a:buNone/>
            </a:pPr>
            <a:r>
              <a:rPr lang="en-US" sz="2400" b="1" dirty="0">
                <a:latin typeface="Georgia" panose="02040502050405020303" pitchFamily="18" charset="0"/>
              </a:rPr>
              <a:t>Column 1</a:t>
            </a:r>
          </a:p>
          <a:p>
            <a:pPr marL="0" indent="0">
              <a:buNone/>
            </a:pPr>
            <a:r>
              <a:rPr lang="en-US" sz="1800" dirty="0">
                <a:latin typeface="Georgia" panose="02040502050405020303" pitchFamily="18" charset="0"/>
              </a:rPr>
              <a:t>Body copy</a:t>
            </a:r>
          </a:p>
        </p:txBody>
      </p:sp>
      <p:sp>
        <p:nvSpPr>
          <p:cNvPr id="7" name="Content Placeholder 2">
            <a:extLst>
              <a:ext uri="{FF2B5EF4-FFF2-40B4-BE49-F238E27FC236}">
                <a16:creationId xmlns:a16="http://schemas.microsoft.com/office/drawing/2014/main" id="{BC32E2DA-BC3D-514A-A263-6649DEEF132A}"/>
              </a:ext>
            </a:extLst>
          </p:cNvPr>
          <p:cNvSpPr>
            <a:spLocks noGrp="1"/>
          </p:cNvSpPr>
          <p:nvPr>
            <p:ph idx="11"/>
          </p:nvPr>
        </p:nvSpPr>
        <p:spPr>
          <a:xfrm>
            <a:off x="6351058" y="2056213"/>
            <a:ext cx="5257846" cy="3721735"/>
          </a:xfrm>
          <a:prstGeom prst="rect">
            <a:avLst/>
          </a:prstGeom>
        </p:spPr>
        <p:txBody>
          <a:bodyPr>
            <a:normAutofit/>
          </a:bodyPr>
          <a:lstStyle>
            <a:lvl1pPr>
              <a:defRPr>
                <a:solidFill>
                  <a:schemeClr val="tx1"/>
                </a:solidFill>
                <a:latin typeface="Georgia" panose="02040502050405020303" pitchFamily="18" charset="0"/>
              </a:defRPr>
            </a:lvl1pPr>
          </a:lstStyle>
          <a:p>
            <a:pPr marL="0" indent="0">
              <a:buNone/>
            </a:pPr>
            <a:r>
              <a:rPr lang="en-US" sz="2400" b="1" dirty="0">
                <a:latin typeface="Georgia" panose="02040502050405020303" pitchFamily="18" charset="0"/>
              </a:rPr>
              <a:t>Column 1</a:t>
            </a:r>
          </a:p>
          <a:p>
            <a:pPr marL="0" indent="0">
              <a:buNone/>
            </a:pPr>
            <a:r>
              <a:rPr lang="en-US" sz="1800" dirty="0">
                <a:latin typeface="Georgia" panose="02040502050405020303" pitchFamily="18" charset="0"/>
              </a:rPr>
              <a:t>Body copy</a:t>
            </a:r>
          </a:p>
        </p:txBody>
      </p:sp>
      <p:pic>
        <p:nvPicPr>
          <p:cNvPr id="9" name="Picture 8">
            <a:extLst>
              <a:ext uri="{FF2B5EF4-FFF2-40B4-BE49-F238E27FC236}">
                <a16:creationId xmlns:a16="http://schemas.microsoft.com/office/drawing/2014/main" id="{844D2D20-8A9F-3D44-942C-A976D7E779E4}"/>
              </a:ext>
            </a:extLst>
          </p:cNvPr>
          <p:cNvPicPr>
            <a:picLocks noChangeAspect="1"/>
          </p:cNvPicPr>
          <p:nvPr userDrawn="1"/>
        </p:nvPicPr>
        <p:blipFill>
          <a:blip r:embed="rId2"/>
          <a:stretch>
            <a:fillRect/>
          </a:stretch>
        </p:blipFill>
        <p:spPr>
          <a:xfrm>
            <a:off x="9244429" y="5975034"/>
            <a:ext cx="2696804" cy="674201"/>
          </a:xfrm>
          <a:prstGeom prst="rect">
            <a:avLst/>
          </a:prstGeom>
        </p:spPr>
      </p:pic>
    </p:spTree>
    <p:extLst>
      <p:ext uri="{BB962C8B-B14F-4D97-AF65-F5344CB8AC3E}">
        <p14:creationId xmlns:p14="http://schemas.microsoft.com/office/powerpoint/2010/main" val="2253424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841F3405-8841-A74E-8D4F-7054309B4485}"/>
              </a:ext>
            </a:extLst>
          </p:cNvPr>
          <p:cNvSpPr>
            <a:spLocks noGrp="1"/>
          </p:cNvSpPr>
          <p:nvPr>
            <p:ph type="pic" sz="quarter" idx="10"/>
          </p:nvPr>
        </p:nvSpPr>
        <p:spPr>
          <a:xfrm>
            <a:off x="0" y="0"/>
            <a:ext cx="12192000" cy="6858000"/>
          </a:xfrm>
          <a:prstGeom prst="rect">
            <a:avLst/>
          </a:prstGeom>
        </p:spPr>
        <p:txBody>
          <a:bodyPr/>
          <a:lstStyle>
            <a:lvl1pPr marL="0" indent="0">
              <a:buNone/>
              <a:defRPr/>
            </a:lvl1pPr>
          </a:lstStyle>
          <a:p>
            <a:endParaRPr lang="en-US" dirty="0"/>
          </a:p>
        </p:txBody>
      </p:sp>
      <p:sp>
        <p:nvSpPr>
          <p:cNvPr id="3" name="Rectangle 2">
            <a:extLst>
              <a:ext uri="{FF2B5EF4-FFF2-40B4-BE49-F238E27FC236}">
                <a16:creationId xmlns:a16="http://schemas.microsoft.com/office/drawing/2014/main" id="{564B368E-069E-FF4E-90A6-C2F876D733FC}"/>
              </a:ext>
            </a:extLst>
          </p:cNvPr>
          <p:cNvSpPr>
            <a:spLocks noChangeAspect="1"/>
          </p:cNvSpPr>
          <p:nvPr userDrawn="1"/>
        </p:nvSpPr>
        <p:spPr>
          <a:xfrm>
            <a:off x="211282" y="198911"/>
            <a:ext cx="11769436" cy="646017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grpSp>
        <p:nvGrpSpPr>
          <p:cNvPr id="4" name="Group 3">
            <a:extLst>
              <a:ext uri="{FF2B5EF4-FFF2-40B4-BE49-F238E27FC236}">
                <a16:creationId xmlns:a16="http://schemas.microsoft.com/office/drawing/2014/main" id="{FE2E0A6C-EB4B-5D42-B747-E5C112F416C2}"/>
              </a:ext>
            </a:extLst>
          </p:cNvPr>
          <p:cNvGrpSpPr/>
          <p:nvPr userDrawn="1"/>
        </p:nvGrpSpPr>
        <p:grpSpPr>
          <a:xfrm rot="10800000">
            <a:off x="0" y="5591686"/>
            <a:ext cx="3448046" cy="676304"/>
            <a:chOff x="8743954" y="5637474"/>
            <a:chExt cx="3448046" cy="676304"/>
          </a:xfrm>
        </p:grpSpPr>
        <p:sp>
          <p:nvSpPr>
            <p:cNvPr id="5" name="Rectangle 4">
              <a:extLst>
                <a:ext uri="{FF2B5EF4-FFF2-40B4-BE49-F238E27FC236}">
                  <a16:creationId xmlns:a16="http://schemas.microsoft.com/office/drawing/2014/main" id="{A7FA9FC6-5AD6-0B4A-9826-EBBF9DEBDF02}"/>
                </a:ext>
              </a:extLst>
            </p:cNvPr>
            <p:cNvSpPr/>
            <p:nvPr/>
          </p:nvSpPr>
          <p:spPr>
            <a:xfrm>
              <a:off x="9088342" y="5637474"/>
              <a:ext cx="3103658" cy="676303"/>
            </a:xfrm>
            <a:prstGeom prst="rect">
              <a:avLst/>
            </a:prstGeom>
            <a:solidFill>
              <a:srgbClr val="BA0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riangle 5">
              <a:extLst>
                <a:ext uri="{FF2B5EF4-FFF2-40B4-BE49-F238E27FC236}">
                  <a16:creationId xmlns:a16="http://schemas.microsoft.com/office/drawing/2014/main" id="{40EA04F9-541C-C941-84F5-D98D3CF96948}"/>
                </a:ext>
              </a:extLst>
            </p:cNvPr>
            <p:cNvSpPr/>
            <p:nvPr/>
          </p:nvSpPr>
          <p:spPr>
            <a:xfrm rot="16200000">
              <a:off x="8577998" y="5803432"/>
              <a:ext cx="676302" cy="344390"/>
            </a:xfrm>
            <a:prstGeom prst="triangle">
              <a:avLst/>
            </a:prstGeom>
            <a:solidFill>
              <a:srgbClr val="BA0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 Placeholder 11">
            <a:extLst>
              <a:ext uri="{FF2B5EF4-FFF2-40B4-BE49-F238E27FC236}">
                <a16:creationId xmlns:a16="http://schemas.microsoft.com/office/drawing/2014/main" id="{D52186C6-3E4C-3D4E-96C7-BD21BD70DDA6}"/>
              </a:ext>
            </a:extLst>
          </p:cNvPr>
          <p:cNvSpPr>
            <a:spLocks noGrp="1"/>
          </p:cNvSpPr>
          <p:nvPr>
            <p:ph type="body" sz="quarter" idx="11" hasCustomPrompt="1"/>
          </p:nvPr>
        </p:nvSpPr>
        <p:spPr>
          <a:xfrm>
            <a:off x="211231" y="5633673"/>
            <a:ext cx="2892425" cy="59232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bg1"/>
                </a:solidFill>
                <a:latin typeface="Oswald Regular"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1" dirty="0">
                <a:solidFill>
                  <a:schemeClr val="bg1"/>
                </a:solidFill>
                <a:latin typeface="Trade Gothic LT Std Cn" pitchFamily="2" charset="0"/>
              </a:rPr>
              <a:t>Consider adding a caption for your photo.</a:t>
            </a:r>
          </a:p>
          <a:p>
            <a:pPr lvl="0"/>
            <a:endParaRPr lang="en-US" dirty="0"/>
          </a:p>
        </p:txBody>
      </p:sp>
    </p:spTree>
    <p:extLst>
      <p:ext uri="{BB962C8B-B14F-4D97-AF65-F5344CB8AC3E}">
        <p14:creationId xmlns:p14="http://schemas.microsoft.com/office/powerpoint/2010/main" val="785681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er with subtext and image, option 1">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7C0E10E-1AD4-2D48-B9F0-3EA082F79EBF}"/>
              </a:ext>
            </a:extLst>
          </p:cNvPr>
          <p:cNvSpPr>
            <a:spLocks noGrp="1"/>
          </p:cNvSpPr>
          <p:nvPr>
            <p:ph type="pic" sz="quarter" idx="10"/>
          </p:nvPr>
        </p:nvSpPr>
        <p:spPr>
          <a:xfrm>
            <a:off x="7499350" y="0"/>
            <a:ext cx="4692650" cy="6858000"/>
          </a:xfrm>
          <a:prstGeom prst="rect">
            <a:avLst/>
          </a:prstGeom>
        </p:spPr>
        <p:txBody>
          <a:bodyPr/>
          <a:lstStyle/>
          <a:p>
            <a:endParaRPr lang="en-US"/>
          </a:p>
        </p:txBody>
      </p:sp>
      <p:sp>
        <p:nvSpPr>
          <p:cNvPr id="3" name="Title 1">
            <a:extLst>
              <a:ext uri="{FF2B5EF4-FFF2-40B4-BE49-F238E27FC236}">
                <a16:creationId xmlns:a16="http://schemas.microsoft.com/office/drawing/2014/main" id="{3C208FA1-A3D4-4841-869A-6119DB8BC5F3}"/>
              </a:ext>
            </a:extLst>
          </p:cNvPr>
          <p:cNvSpPr>
            <a:spLocks noGrp="1"/>
          </p:cNvSpPr>
          <p:nvPr>
            <p:ph type="title"/>
          </p:nvPr>
        </p:nvSpPr>
        <p:spPr>
          <a:xfrm>
            <a:off x="536051" y="595713"/>
            <a:ext cx="6278217" cy="1325563"/>
          </a:xfrm>
          <a:prstGeom prst="rect">
            <a:avLst/>
          </a:prstGeom>
        </p:spPr>
        <p:txBody>
          <a:bodyPr/>
          <a:lstStyle>
            <a:lvl1pPr>
              <a:defRPr>
                <a:solidFill>
                  <a:schemeClr val="tx2"/>
                </a:solidFill>
                <a:latin typeface="Oswald Regular" pitchFamily="2" charset="77"/>
              </a:defRPr>
            </a:lvl1pPr>
          </a:lstStyle>
          <a:p>
            <a:r>
              <a:rPr lang="en-US" dirty="0">
                <a:solidFill>
                  <a:srgbClr val="BA0C2F"/>
                </a:solidFill>
                <a:latin typeface="Oswald Medium" panose="02000603000000000000" pitchFamily="2" charset="77"/>
              </a:rPr>
              <a:t>Header</a:t>
            </a:r>
          </a:p>
        </p:txBody>
      </p:sp>
      <p:sp>
        <p:nvSpPr>
          <p:cNvPr id="4" name="Content Placeholder 2">
            <a:extLst>
              <a:ext uri="{FF2B5EF4-FFF2-40B4-BE49-F238E27FC236}">
                <a16:creationId xmlns:a16="http://schemas.microsoft.com/office/drawing/2014/main" id="{A71E9B0E-D41A-A54F-8394-080253CB95EE}"/>
              </a:ext>
            </a:extLst>
          </p:cNvPr>
          <p:cNvSpPr>
            <a:spLocks noGrp="1"/>
          </p:cNvSpPr>
          <p:nvPr>
            <p:ph idx="1"/>
          </p:nvPr>
        </p:nvSpPr>
        <p:spPr>
          <a:xfrm>
            <a:off x="536051" y="2056213"/>
            <a:ext cx="6278217" cy="4351338"/>
          </a:xfrm>
          <a:prstGeom prst="rect">
            <a:avLst/>
          </a:prstGeom>
        </p:spPr>
        <p:txBody>
          <a:bodyPr>
            <a:normAutofit/>
          </a:bodyPr>
          <a:lstStyle>
            <a:lvl1pPr>
              <a:defRPr>
                <a:solidFill>
                  <a:schemeClr val="tx1"/>
                </a:solidFill>
                <a:latin typeface="Georgia" panose="02040502050405020303" pitchFamily="18" charset="0"/>
              </a:defRPr>
            </a:lvl1pPr>
          </a:lstStyle>
          <a:p>
            <a:pPr marL="0" indent="0">
              <a:buNone/>
            </a:pPr>
            <a:r>
              <a:rPr lang="en-US" sz="2400" b="1" dirty="0">
                <a:latin typeface="Georgia" panose="02040502050405020303" pitchFamily="18" charset="0"/>
              </a:rPr>
              <a:t>Secondary header</a:t>
            </a:r>
          </a:p>
          <a:p>
            <a:r>
              <a:rPr lang="en-US" sz="1800" dirty="0">
                <a:latin typeface="Georgia" panose="02040502050405020303" pitchFamily="18" charset="0"/>
              </a:rPr>
              <a:t>Bullet</a:t>
            </a:r>
          </a:p>
          <a:p>
            <a:r>
              <a:rPr lang="en-US" sz="1800" dirty="0">
                <a:latin typeface="Georgia" panose="02040502050405020303" pitchFamily="18" charset="0"/>
              </a:rPr>
              <a:t>Point</a:t>
            </a:r>
          </a:p>
          <a:p>
            <a:r>
              <a:rPr lang="en-US" sz="1800" dirty="0">
                <a:latin typeface="Georgia" panose="02040502050405020303" pitchFamily="18" charset="0"/>
              </a:rPr>
              <a:t>List</a:t>
            </a:r>
          </a:p>
        </p:txBody>
      </p:sp>
      <p:grpSp>
        <p:nvGrpSpPr>
          <p:cNvPr id="5" name="Group 4">
            <a:extLst>
              <a:ext uri="{FF2B5EF4-FFF2-40B4-BE49-F238E27FC236}">
                <a16:creationId xmlns:a16="http://schemas.microsoft.com/office/drawing/2014/main" id="{6FBF792D-D7EA-1443-A0AA-F47A79E50497}"/>
              </a:ext>
            </a:extLst>
          </p:cNvPr>
          <p:cNvGrpSpPr/>
          <p:nvPr userDrawn="1"/>
        </p:nvGrpSpPr>
        <p:grpSpPr>
          <a:xfrm>
            <a:off x="8743954" y="5731247"/>
            <a:ext cx="3448046" cy="676304"/>
            <a:chOff x="8743954" y="5637474"/>
            <a:chExt cx="3448046" cy="676304"/>
          </a:xfrm>
        </p:grpSpPr>
        <p:sp>
          <p:nvSpPr>
            <p:cNvPr id="6" name="Rectangle 5">
              <a:extLst>
                <a:ext uri="{FF2B5EF4-FFF2-40B4-BE49-F238E27FC236}">
                  <a16:creationId xmlns:a16="http://schemas.microsoft.com/office/drawing/2014/main" id="{715914FF-9263-024A-A9F3-CEB7B3BB251F}"/>
                </a:ext>
              </a:extLst>
            </p:cNvPr>
            <p:cNvSpPr/>
            <p:nvPr/>
          </p:nvSpPr>
          <p:spPr>
            <a:xfrm>
              <a:off x="9088342" y="5637474"/>
              <a:ext cx="3103658" cy="676303"/>
            </a:xfrm>
            <a:prstGeom prst="rect">
              <a:avLst/>
            </a:prstGeom>
            <a:solidFill>
              <a:srgbClr val="BA0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riangle 6">
              <a:extLst>
                <a:ext uri="{FF2B5EF4-FFF2-40B4-BE49-F238E27FC236}">
                  <a16:creationId xmlns:a16="http://schemas.microsoft.com/office/drawing/2014/main" id="{753B1F92-C7ED-3C45-8F22-210A592E6824}"/>
                </a:ext>
              </a:extLst>
            </p:cNvPr>
            <p:cNvSpPr/>
            <p:nvPr/>
          </p:nvSpPr>
          <p:spPr>
            <a:xfrm rot="16200000">
              <a:off x="8577998" y="5803432"/>
              <a:ext cx="676302" cy="344390"/>
            </a:xfrm>
            <a:prstGeom prst="triangle">
              <a:avLst/>
            </a:prstGeom>
            <a:solidFill>
              <a:srgbClr val="BA0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 Placeholder 11">
            <a:extLst>
              <a:ext uri="{FF2B5EF4-FFF2-40B4-BE49-F238E27FC236}">
                <a16:creationId xmlns:a16="http://schemas.microsoft.com/office/drawing/2014/main" id="{E78F07A1-989D-BD40-971A-187C67FF249D}"/>
              </a:ext>
            </a:extLst>
          </p:cNvPr>
          <p:cNvSpPr>
            <a:spLocks noGrp="1"/>
          </p:cNvSpPr>
          <p:nvPr>
            <p:ph type="body" sz="quarter" idx="11" hasCustomPrompt="1"/>
          </p:nvPr>
        </p:nvSpPr>
        <p:spPr>
          <a:xfrm>
            <a:off x="9193958" y="5773234"/>
            <a:ext cx="2892425" cy="59232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bg1"/>
                </a:solidFill>
                <a:latin typeface="Oswald Regular"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1" dirty="0">
                <a:solidFill>
                  <a:schemeClr val="bg1"/>
                </a:solidFill>
                <a:latin typeface="Trade Gothic LT Std Cn" pitchFamily="2" charset="0"/>
              </a:rPr>
              <a:t>Consider adding a caption for your photo.</a:t>
            </a:r>
          </a:p>
          <a:p>
            <a:pPr lvl="0"/>
            <a:endParaRPr lang="en-US" dirty="0"/>
          </a:p>
        </p:txBody>
      </p:sp>
    </p:spTree>
    <p:extLst>
      <p:ext uri="{BB962C8B-B14F-4D97-AF65-F5344CB8AC3E}">
        <p14:creationId xmlns:p14="http://schemas.microsoft.com/office/powerpoint/2010/main" val="4090348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tiles, option 1">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DF504841-0C7A-AE42-8B71-22505C01BF64}"/>
              </a:ext>
            </a:extLst>
          </p:cNvPr>
          <p:cNvSpPr>
            <a:spLocks noGrp="1"/>
          </p:cNvSpPr>
          <p:nvPr>
            <p:ph type="pic" sz="quarter" idx="10"/>
          </p:nvPr>
        </p:nvSpPr>
        <p:spPr>
          <a:xfrm>
            <a:off x="183315" y="185910"/>
            <a:ext cx="2827337" cy="3703730"/>
          </a:xfrm>
          <a:prstGeom prst="rect">
            <a:avLst/>
          </a:prstGeom>
        </p:spPr>
        <p:txBody>
          <a:bodyPr/>
          <a:lstStyle/>
          <a:p>
            <a:endParaRPr lang="en-US"/>
          </a:p>
        </p:txBody>
      </p:sp>
      <p:sp>
        <p:nvSpPr>
          <p:cNvPr id="18" name="Picture Placeholder 17">
            <a:extLst>
              <a:ext uri="{FF2B5EF4-FFF2-40B4-BE49-F238E27FC236}">
                <a16:creationId xmlns:a16="http://schemas.microsoft.com/office/drawing/2014/main" id="{ECA46ADD-B768-3F43-8A2B-FCF4E727DC0F}"/>
              </a:ext>
            </a:extLst>
          </p:cNvPr>
          <p:cNvSpPr>
            <a:spLocks noGrp="1"/>
          </p:cNvSpPr>
          <p:nvPr>
            <p:ph type="pic" sz="quarter" idx="11"/>
          </p:nvPr>
        </p:nvSpPr>
        <p:spPr>
          <a:xfrm>
            <a:off x="3181287" y="185910"/>
            <a:ext cx="2827338" cy="3703730"/>
          </a:xfrm>
          <a:prstGeom prst="rect">
            <a:avLst/>
          </a:prstGeom>
        </p:spPr>
        <p:txBody>
          <a:bodyPr/>
          <a:lstStyle/>
          <a:p>
            <a:endParaRPr lang="en-US"/>
          </a:p>
        </p:txBody>
      </p:sp>
      <p:sp>
        <p:nvSpPr>
          <p:cNvPr id="20" name="Picture Placeholder 19">
            <a:extLst>
              <a:ext uri="{FF2B5EF4-FFF2-40B4-BE49-F238E27FC236}">
                <a16:creationId xmlns:a16="http://schemas.microsoft.com/office/drawing/2014/main" id="{F22FB1C9-505F-6440-8531-B0CB067FCD98}"/>
              </a:ext>
            </a:extLst>
          </p:cNvPr>
          <p:cNvSpPr>
            <a:spLocks noGrp="1"/>
          </p:cNvSpPr>
          <p:nvPr>
            <p:ph type="pic" sz="quarter" idx="12"/>
          </p:nvPr>
        </p:nvSpPr>
        <p:spPr>
          <a:xfrm>
            <a:off x="6178733" y="171715"/>
            <a:ext cx="2827338" cy="3717925"/>
          </a:xfrm>
          <a:prstGeom prst="rect">
            <a:avLst/>
          </a:prstGeom>
        </p:spPr>
        <p:txBody>
          <a:bodyPr/>
          <a:lstStyle/>
          <a:p>
            <a:endParaRPr lang="en-US"/>
          </a:p>
        </p:txBody>
      </p:sp>
      <p:sp>
        <p:nvSpPr>
          <p:cNvPr id="21" name="Picture Placeholder 19">
            <a:extLst>
              <a:ext uri="{FF2B5EF4-FFF2-40B4-BE49-F238E27FC236}">
                <a16:creationId xmlns:a16="http://schemas.microsoft.com/office/drawing/2014/main" id="{DAFDCB5E-BC59-874D-8AA6-D4E781802420}"/>
              </a:ext>
            </a:extLst>
          </p:cNvPr>
          <p:cNvSpPr>
            <a:spLocks noGrp="1"/>
          </p:cNvSpPr>
          <p:nvPr>
            <p:ph type="pic" sz="quarter" idx="13"/>
          </p:nvPr>
        </p:nvSpPr>
        <p:spPr>
          <a:xfrm>
            <a:off x="9181347" y="171714"/>
            <a:ext cx="2827338" cy="3717925"/>
          </a:xfrm>
          <a:prstGeom prst="rect">
            <a:avLst/>
          </a:prstGeom>
        </p:spPr>
        <p:txBody>
          <a:bodyPr/>
          <a:lstStyle/>
          <a:p>
            <a:endParaRPr lang="en-US"/>
          </a:p>
        </p:txBody>
      </p:sp>
      <p:sp>
        <p:nvSpPr>
          <p:cNvPr id="22" name="Title 1">
            <a:extLst>
              <a:ext uri="{FF2B5EF4-FFF2-40B4-BE49-F238E27FC236}">
                <a16:creationId xmlns:a16="http://schemas.microsoft.com/office/drawing/2014/main" id="{C741506A-E775-CA45-9605-577D5AB95B07}"/>
              </a:ext>
            </a:extLst>
          </p:cNvPr>
          <p:cNvSpPr>
            <a:spLocks noGrp="1"/>
          </p:cNvSpPr>
          <p:nvPr>
            <p:ph type="title" hasCustomPrompt="1"/>
          </p:nvPr>
        </p:nvSpPr>
        <p:spPr>
          <a:xfrm>
            <a:off x="472198" y="4026240"/>
            <a:ext cx="11072853" cy="1325563"/>
          </a:xfrm>
          <a:prstGeom prst="rect">
            <a:avLst/>
          </a:prstGeom>
        </p:spPr>
        <p:txBody>
          <a:bodyPr anchor="ctr"/>
          <a:lstStyle>
            <a:lvl1pPr algn="ctr">
              <a:defRPr>
                <a:solidFill>
                  <a:schemeClr val="tx2"/>
                </a:solidFill>
                <a:latin typeface="Oswald Regular" pitchFamily="2" charset="77"/>
              </a:defRPr>
            </a:lvl1pPr>
          </a:lstStyle>
          <a:p>
            <a:r>
              <a:rPr lang="en-US" dirty="0">
                <a:solidFill>
                  <a:srgbClr val="BA0C2F"/>
                </a:solidFill>
                <a:latin typeface="Oswald Medium" panose="02000603000000000000" pitchFamily="2" charset="77"/>
              </a:rPr>
              <a:t>Centered header</a:t>
            </a:r>
          </a:p>
        </p:txBody>
      </p:sp>
      <p:sp>
        <p:nvSpPr>
          <p:cNvPr id="23" name="Content Placeholder 2">
            <a:extLst>
              <a:ext uri="{FF2B5EF4-FFF2-40B4-BE49-F238E27FC236}">
                <a16:creationId xmlns:a16="http://schemas.microsoft.com/office/drawing/2014/main" id="{09AA5E44-4C07-A24B-9EC6-2271D9941911}"/>
              </a:ext>
            </a:extLst>
          </p:cNvPr>
          <p:cNvSpPr>
            <a:spLocks noGrp="1"/>
          </p:cNvSpPr>
          <p:nvPr>
            <p:ph idx="1"/>
          </p:nvPr>
        </p:nvSpPr>
        <p:spPr>
          <a:xfrm>
            <a:off x="472198" y="5475151"/>
            <a:ext cx="11072853" cy="1196939"/>
          </a:xfrm>
          <a:prstGeom prst="rect">
            <a:avLst/>
          </a:prstGeom>
        </p:spPr>
        <p:txBody>
          <a:bodyPr>
            <a:normAutofit/>
          </a:bodyPr>
          <a:lstStyle>
            <a:lvl1pPr algn="ctr">
              <a:defRPr>
                <a:solidFill>
                  <a:schemeClr val="tx1"/>
                </a:solidFill>
                <a:latin typeface="Georgia" panose="02040502050405020303" pitchFamily="18" charset="0"/>
              </a:defRPr>
            </a:lvl1pPr>
          </a:lstStyle>
          <a:p>
            <a:pPr marL="0" indent="0">
              <a:buNone/>
            </a:pPr>
            <a:r>
              <a:rPr lang="en-US" sz="2400" b="1" dirty="0">
                <a:latin typeface="Georgia" panose="02040502050405020303" pitchFamily="18" charset="0"/>
              </a:rPr>
              <a:t>Secondary header</a:t>
            </a:r>
          </a:p>
          <a:p>
            <a:pPr marL="0" indent="0">
              <a:buNone/>
            </a:pPr>
            <a:r>
              <a:rPr lang="en-US" sz="1800" dirty="0">
                <a:latin typeface="Georgia" panose="02040502050405020303" pitchFamily="18" charset="0"/>
              </a:rPr>
              <a:t>Body copy</a:t>
            </a:r>
          </a:p>
        </p:txBody>
      </p:sp>
    </p:spTree>
    <p:extLst>
      <p:ext uri="{BB962C8B-B14F-4D97-AF65-F5344CB8AC3E}">
        <p14:creationId xmlns:p14="http://schemas.microsoft.com/office/powerpoint/2010/main" val="2712586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er with subtext and image tiles, option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5585F-B5FC-524D-B2AB-22E24C9E1323}"/>
              </a:ext>
            </a:extLst>
          </p:cNvPr>
          <p:cNvSpPr>
            <a:spLocks noGrp="1"/>
          </p:cNvSpPr>
          <p:nvPr>
            <p:ph type="title"/>
          </p:nvPr>
        </p:nvSpPr>
        <p:spPr>
          <a:xfrm>
            <a:off x="536051" y="595713"/>
            <a:ext cx="5292837" cy="1325563"/>
          </a:xfrm>
          <a:prstGeom prst="rect">
            <a:avLst/>
          </a:prstGeom>
        </p:spPr>
        <p:txBody>
          <a:bodyPr/>
          <a:lstStyle>
            <a:lvl1pPr>
              <a:defRPr>
                <a:solidFill>
                  <a:schemeClr val="tx2"/>
                </a:solidFill>
                <a:latin typeface="Oswald Regular" pitchFamily="2" charset="77"/>
              </a:defRPr>
            </a:lvl1pPr>
          </a:lstStyle>
          <a:p>
            <a:r>
              <a:rPr lang="en-US" dirty="0">
                <a:solidFill>
                  <a:srgbClr val="BA0C2F"/>
                </a:solidFill>
                <a:latin typeface="Oswald Medium" panose="02000603000000000000" pitchFamily="2" charset="77"/>
              </a:rPr>
              <a:t>Primary header</a:t>
            </a:r>
          </a:p>
        </p:txBody>
      </p:sp>
      <p:sp>
        <p:nvSpPr>
          <p:cNvPr id="3" name="Content Placeholder 2">
            <a:extLst>
              <a:ext uri="{FF2B5EF4-FFF2-40B4-BE49-F238E27FC236}">
                <a16:creationId xmlns:a16="http://schemas.microsoft.com/office/drawing/2014/main" id="{DF177366-978C-A84F-885F-2B4B0F7810E5}"/>
              </a:ext>
            </a:extLst>
          </p:cNvPr>
          <p:cNvSpPr>
            <a:spLocks noGrp="1"/>
          </p:cNvSpPr>
          <p:nvPr>
            <p:ph idx="1"/>
          </p:nvPr>
        </p:nvSpPr>
        <p:spPr>
          <a:xfrm>
            <a:off x="536051" y="2056213"/>
            <a:ext cx="5292837" cy="4206074"/>
          </a:xfrm>
          <a:prstGeom prst="rect">
            <a:avLst/>
          </a:prstGeom>
        </p:spPr>
        <p:txBody>
          <a:bodyPr>
            <a:normAutofit/>
          </a:bodyPr>
          <a:lstStyle>
            <a:lvl1pPr>
              <a:defRPr>
                <a:solidFill>
                  <a:schemeClr val="tx1"/>
                </a:solidFill>
                <a:latin typeface="Georgia" panose="02040502050405020303" pitchFamily="18" charset="0"/>
              </a:defRPr>
            </a:lvl1pPr>
          </a:lstStyle>
          <a:p>
            <a:pPr marL="0" indent="0">
              <a:buNone/>
            </a:pPr>
            <a:r>
              <a:rPr lang="en-US" sz="2400" b="1" dirty="0">
                <a:latin typeface="Georgia" panose="02040502050405020303" pitchFamily="18" charset="0"/>
              </a:rPr>
              <a:t>Secondary header</a:t>
            </a:r>
          </a:p>
          <a:p>
            <a:pPr marL="0" indent="0">
              <a:buNone/>
            </a:pPr>
            <a:r>
              <a:rPr lang="en-US" sz="1800" dirty="0">
                <a:latin typeface="Georgia" panose="02040502050405020303" pitchFamily="18" charset="0"/>
              </a:rPr>
              <a:t>Body copy</a:t>
            </a:r>
          </a:p>
        </p:txBody>
      </p:sp>
      <p:sp>
        <p:nvSpPr>
          <p:cNvPr id="9" name="Picture Placeholder 8">
            <a:extLst>
              <a:ext uri="{FF2B5EF4-FFF2-40B4-BE49-F238E27FC236}">
                <a16:creationId xmlns:a16="http://schemas.microsoft.com/office/drawing/2014/main" id="{DC6DE92B-D25C-5C45-9B2D-6C98135B1D9B}"/>
              </a:ext>
            </a:extLst>
          </p:cNvPr>
          <p:cNvSpPr>
            <a:spLocks noGrp="1"/>
          </p:cNvSpPr>
          <p:nvPr>
            <p:ph type="pic" sz="quarter" idx="10"/>
          </p:nvPr>
        </p:nvSpPr>
        <p:spPr>
          <a:xfrm>
            <a:off x="6363113" y="0"/>
            <a:ext cx="2828925" cy="3351213"/>
          </a:xfrm>
          <a:prstGeom prst="rect">
            <a:avLst/>
          </a:prstGeom>
        </p:spPr>
        <p:txBody>
          <a:bodyPr/>
          <a:lstStyle/>
          <a:p>
            <a:endParaRPr lang="en-US"/>
          </a:p>
        </p:txBody>
      </p:sp>
      <p:sp>
        <p:nvSpPr>
          <p:cNvPr id="10" name="Picture Placeholder 8">
            <a:extLst>
              <a:ext uri="{FF2B5EF4-FFF2-40B4-BE49-F238E27FC236}">
                <a16:creationId xmlns:a16="http://schemas.microsoft.com/office/drawing/2014/main" id="{68130BDE-9B19-774C-8E11-540BA75BBFBD}"/>
              </a:ext>
            </a:extLst>
          </p:cNvPr>
          <p:cNvSpPr>
            <a:spLocks noGrp="1"/>
          </p:cNvSpPr>
          <p:nvPr>
            <p:ph type="pic" sz="quarter" idx="11"/>
          </p:nvPr>
        </p:nvSpPr>
        <p:spPr>
          <a:xfrm>
            <a:off x="9363075" y="0"/>
            <a:ext cx="2828925" cy="3351213"/>
          </a:xfrm>
          <a:prstGeom prst="rect">
            <a:avLst/>
          </a:prstGeom>
        </p:spPr>
        <p:txBody>
          <a:bodyPr/>
          <a:lstStyle/>
          <a:p>
            <a:endParaRPr lang="en-US"/>
          </a:p>
        </p:txBody>
      </p:sp>
      <p:sp>
        <p:nvSpPr>
          <p:cNvPr id="11" name="Picture Placeholder 8">
            <a:extLst>
              <a:ext uri="{FF2B5EF4-FFF2-40B4-BE49-F238E27FC236}">
                <a16:creationId xmlns:a16="http://schemas.microsoft.com/office/drawing/2014/main" id="{B61D777D-C382-3447-AC39-A16494E99D72}"/>
              </a:ext>
            </a:extLst>
          </p:cNvPr>
          <p:cNvSpPr>
            <a:spLocks noGrp="1"/>
          </p:cNvSpPr>
          <p:nvPr>
            <p:ph type="pic" sz="quarter" idx="12"/>
          </p:nvPr>
        </p:nvSpPr>
        <p:spPr>
          <a:xfrm>
            <a:off x="6363112" y="3506994"/>
            <a:ext cx="2828925" cy="3351213"/>
          </a:xfrm>
          <a:prstGeom prst="rect">
            <a:avLst/>
          </a:prstGeom>
        </p:spPr>
        <p:txBody>
          <a:bodyPr/>
          <a:lstStyle/>
          <a:p>
            <a:endParaRPr lang="en-US"/>
          </a:p>
        </p:txBody>
      </p:sp>
      <p:sp>
        <p:nvSpPr>
          <p:cNvPr id="12" name="Picture Placeholder 8">
            <a:extLst>
              <a:ext uri="{FF2B5EF4-FFF2-40B4-BE49-F238E27FC236}">
                <a16:creationId xmlns:a16="http://schemas.microsoft.com/office/drawing/2014/main" id="{B532CA15-EB91-DD4E-998B-899FA81F2033}"/>
              </a:ext>
            </a:extLst>
          </p:cNvPr>
          <p:cNvSpPr>
            <a:spLocks noGrp="1"/>
          </p:cNvSpPr>
          <p:nvPr>
            <p:ph type="pic" sz="quarter" idx="13"/>
          </p:nvPr>
        </p:nvSpPr>
        <p:spPr>
          <a:xfrm>
            <a:off x="9363074" y="3506993"/>
            <a:ext cx="2828925" cy="3351213"/>
          </a:xfrm>
          <a:prstGeom prst="rect">
            <a:avLst/>
          </a:prstGeom>
        </p:spPr>
        <p:txBody>
          <a:bodyPr/>
          <a:lstStyle/>
          <a:p>
            <a:endParaRPr lang="en-US"/>
          </a:p>
        </p:txBody>
      </p:sp>
    </p:spTree>
    <p:extLst>
      <p:ext uri="{BB962C8B-B14F-4D97-AF65-F5344CB8AC3E}">
        <p14:creationId xmlns:p14="http://schemas.microsoft.com/office/powerpoint/2010/main" val="3741640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59895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5" r:id="rId3"/>
    <p:sldLayoutId id="2147483687" r:id="rId4"/>
    <p:sldLayoutId id="2147483689" r:id="rId5"/>
    <p:sldLayoutId id="2147483694" r:id="rId6"/>
    <p:sldLayoutId id="2147483692" r:id="rId7"/>
    <p:sldLayoutId id="2147483696" r:id="rId8"/>
    <p:sldLayoutId id="2147483697" r:id="rId9"/>
    <p:sldLayoutId id="2147483704" r:id="rId10"/>
    <p:sldLayoutId id="2147483701" r:id="rId11"/>
    <p:sldLayoutId id="214748370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MGbNZe3IOEI"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youtu.be/MGbNZe3IOEI?t=367"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7.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youtu.be/MGbNZe3IOEI?t=480"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youtu.be/cAAsyTYhaL8"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youtu.be/MGbNZe3IOEI?t=736"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hyperlink" Target="https://youtu.be/MGbNZe3IOEI?t=877"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caesweb@uga.edu"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ebaim.org/resources/contrastchecker/"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s://www.youtube.com/watch?v=lJZJE3sYkOY"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ebaim.org/techniques/acrobat/"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hyperlink" Target="mailto:caesweb@ugaIf" TargetMode="External"/><Relationship Id="rId3" Type="http://schemas.openxmlformats.org/officeDocument/2006/relationships/hyperlink" Target="https://oit.caes.uga.edu/category/knowledge-base/web-development/accessibility/" TargetMode="External"/><Relationship Id="rId7" Type="http://schemas.openxmlformats.org/officeDocument/2006/relationships/hyperlink" Target="https://omc.caes.uga.edu/"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mailto:caesweb@uga.edu" TargetMode="External"/><Relationship Id="rId5" Type="http://schemas.openxmlformats.org/officeDocument/2006/relationships/hyperlink" Target="https://oit.caes.uga.edu/captioning-youtube-videos/" TargetMode="External"/><Relationship Id="rId4" Type="http://schemas.openxmlformats.org/officeDocument/2006/relationships/hyperlink" Target="https://oit.caes.uga.edu/web-accessibility-checklist/?cat=136"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55AE6C7-6239-614A-9E35-A65559F9A88E}"/>
              </a:ext>
            </a:extLst>
          </p:cNvPr>
          <p:cNvSpPr>
            <a:spLocks noGrp="1"/>
          </p:cNvSpPr>
          <p:nvPr>
            <p:ph type="subTitle" idx="1"/>
          </p:nvPr>
        </p:nvSpPr>
        <p:spPr>
          <a:xfrm>
            <a:off x="1708480" y="2455952"/>
            <a:ext cx="8775038" cy="536177"/>
          </a:xfrm>
        </p:spPr>
        <p:txBody>
          <a:bodyPr/>
          <a:lstStyle/>
          <a:p>
            <a:r>
              <a:rPr lang="en-US" dirty="0">
                <a:solidFill>
                  <a:srgbClr val="C00000"/>
                </a:solidFill>
              </a:rPr>
              <a:t>Website Content Manager Series:</a:t>
            </a:r>
          </a:p>
        </p:txBody>
      </p:sp>
      <p:sp>
        <p:nvSpPr>
          <p:cNvPr id="3" name="Title 2">
            <a:extLst>
              <a:ext uri="{FF2B5EF4-FFF2-40B4-BE49-F238E27FC236}">
                <a16:creationId xmlns:a16="http://schemas.microsoft.com/office/drawing/2014/main" id="{32D9C4F6-FA73-7C46-8EC6-9D7E0C7D0313}"/>
              </a:ext>
            </a:extLst>
          </p:cNvPr>
          <p:cNvSpPr>
            <a:spLocks noGrp="1"/>
          </p:cNvSpPr>
          <p:nvPr>
            <p:ph type="ctrTitle"/>
          </p:nvPr>
        </p:nvSpPr>
        <p:spPr>
          <a:xfrm>
            <a:off x="806196" y="2706379"/>
            <a:ext cx="10579608" cy="2038956"/>
          </a:xfrm>
        </p:spPr>
        <p:txBody>
          <a:bodyPr>
            <a:normAutofit fontScale="90000"/>
          </a:bodyPr>
          <a:lstStyle/>
          <a:p>
            <a:r>
              <a:rPr lang="en-US" dirty="0"/>
              <a:t>Web Accessibility Compliance</a:t>
            </a:r>
          </a:p>
        </p:txBody>
      </p:sp>
    </p:spTree>
    <p:extLst>
      <p:ext uri="{BB962C8B-B14F-4D97-AF65-F5344CB8AC3E}">
        <p14:creationId xmlns:p14="http://schemas.microsoft.com/office/powerpoint/2010/main" val="41231562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B026FF2-BF69-D649-AE14-3F9D49596484}"/>
              </a:ext>
            </a:extLst>
          </p:cNvPr>
          <p:cNvSpPr>
            <a:spLocks noGrp="1"/>
          </p:cNvSpPr>
          <p:nvPr>
            <p:ph type="title"/>
          </p:nvPr>
        </p:nvSpPr>
        <p:spPr/>
        <p:txBody>
          <a:bodyPr/>
          <a:lstStyle/>
          <a:p>
            <a:r>
              <a:rPr lang="en-US" dirty="0"/>
              <a:t>Legal Liability</a:t>
            </a:r>
          </a:p>
        </p:txBody>
      </p:sp>
      <p:sp>
        <p:nvSpPr>
          <p:cNvPr id="7" name="Content Placeholder 6">
            <a:extLst>
              <a:ext uri="{FF2B5EF4-FFF2-40B4-BE49-F238E27FC236}">
                <a16:creationId xmlns:a16="http://schemas.microsoft.com/office/drawing/2014/main" id="{93E0B815-DB57-0A41-8282-F01A05B5BBDC}"/>
              </a:ext>
            </a:extLst>
          </p:cNvPr>
          <p:cNvSpPr>
            <a:spLocks noGrp="1"/>
          </p:cNvSpPr>
          <p:nvPr>
            <p:ph idx="1"/>
          </p:nvPr>
        </p:nvSpPr>
        <p:spPr>
          <a:xfrm>
            <a:off x="536051" y="1921276"/>
            <a:ext cx="4793187" cy="3550837"/>
          </a:xfrm>
        </p:spPr>
        <p:txBody>
          <a:bodyPr>
            <a:normAutofit fontScale="70000" lnSpcReduction="20000"/>
          </a:bodyPr>
          <a:lstStyle/>
          <a:p>
            <a:pPr marL="0" indent="0">
              <a:buNone/>
            </a:pPr>
            <a:r>
              <a:rPr lang="en-US" sz="4400" b="1" dirty="0">
                <a:solidFill>
                  <a:schemeClr val="tx1">
                    <a:lumMod val="10000"/>
                  </a:schemeClr>
                </a:solidFill>
              </a:rPr>
              <a:t>Website Accessibility Lawsuits</a:t>
            </a:r>
            <a:br>
              <a:rPr lang="en-US" sz="4400" b="1" dirty="0">
                <a:solidFill>
                  <a:schemeClr val="tx1">
                    <a:lumMod val="10000"/>
                  </a:schemeClr>
                </a:solidFill>
              </a:rPr>
            </a:br>
            <a:endParaRPr lang="en-US" sz="4400" b="1" dirty="0">
              <a:solidFill>
                <a:schemeClr val="tx1">
                  <a:lumMod val="10000"/>
                </a:schemeClr>
              </a:solidFill>
            </a:endParaRPr>
          </a:p>
          <a:p>
            <a:pPr>
              <a:lnSpc>
                <a:spcPct val="100000"/>
              </a:lnSpc>
            </a:pPr>
            <a:r>
              <a:rPr lang="en-US" sz="3600" dirty="0">
                <a:solidFill>
                  <a:schemeClr val="tx1">
                    <a:lumMod val="10000"/>
                  </a:schemeClr>
                </a:solidFill>
              </a:rPr>
              <a:t>Increased legal accountability</a:t>
            </a:r>
          </a:p>
          <a:p>
            <a:pPr>
              <a:lnSpc>
                <a:spcPct val="100000"/>
              </a:lnSpc>
            </a:pPr>
            <a:r>
              <a:rPr lang="en-US" sz="3600" dirty="0">
                <a:solidFill>
                  <a:schemeClr val="tx1">
                    <a:lumMod val="10000"/>
                  </a:schemeClr>
                </a:solidFill>
              </a:rPr>
              <a:t>Website accessibility lawsuits increased </a:t>
            </a:r>
            <a:r>
              <a:rPr lang="en-US" sz="4000" b="1" dirty="0">
                <a:solidFill>
                  <a:schemeClr val="tx1">
                    <a:lumMod val="10000"/>
                  </a:schemeClr>
                </a:solidFill>
              </a:rPr>
              <a:t>177%</a:t>
            </a:r>
            <a:r>
              <a:rPr lang="en-US" sz="3600" b="1" dirty="0">
                <a:solidFill>
                  <a:schemeClr val="tx1">
                    <a:lumMod val="10000"/>
                  </a:schemeClr>
                </a:solidFill>
              </a:rPr>
              <a:t> </a:t>
            </a:r>
            <a:r>
              <a:rPr lang="en-US" sz="3600" dirty="0">
                <a:solidFill>
                  <a:schemeClr val="tx1">
                    <a:lumMod val="10000"/>
                  </a:schemeClr>
                </a:solidFill>
              </a:rPr>
              <a:t>from 2017 to 2018</a:t>
            </a:r>
          </a:p>
          <a:p>
            <a:pPr>
              <a:lnSpc>
                <a:spcPct val="100000"/>
              </a:lnSpc>
            </a:pPr>
            <a:r>
              <a:rPr lang="en-US" sz="3600" dirty="0">
                <a:solidFill>
                  <a:schemeClr val="tx1">
                    <a:lumMod val="10000"/>
                  </a:schemeClr>
                </a:solidFill>
              </a:rPr>
              <a:t>2020: </a:t>
            </a:r>
            <a:r>
              <a:rPr lang="en-US" sz="4000" b="1" dirty="0">
                <a:solidFill>
                  <a:schemeClr val="tx1">
                    <a:lumMod val="10000"/>
                  </a:schemeClr>
                </a:solidFill>
              </a:rPr>
              <a:t>2,523</a:t>
            </a:r>
            <a:r>
              <a:rPr lang="en-US" sz="3600" dirty="0">
                <a:solidFill>
                  <a:schemeClr val="tx1">
                    <a:lumMod val="10000"/>
                  </a:schemeClr>
                </a:solidFill>
              </a:rPr>
              <a:t> website accessibility lawsuits</a:t>
            </a:r>
          </a:p>
        </p:txBody>
      </p:sp>
      <p:sp>
        <p:nvSpPr>
          <p:cNvPr id="3" name="TextBox 2">
            <a:extLst>
              <a:ext uri="{FF2B5EF4-FFF2-40B4-BE49-F238E27FC236}">
                <a16:creationId xmlns:a16="http://schemas.microsoft.com/office/drawing/2014/main" id="{95816BFB-DBDE-1C77-1E7E-F6FBDFC5658C}"/>
              </a:ext>
            </a:extLst>
          </p:cNvPr>
          <p:cNvSpPr txBox="1"/>
          <p:nvPr/>
        </p:nvSpPr>
        <p:spPr>
          <a:xfrm>
            <a:off x="536051" y="6156960"/>
            <a:ext cx="4980829" cy="381000"/>
          </a:xfrm>
          <a:prstGeom prst="rect">
            <a:avLst/>
          </a:prstGeom>
          <a:noFill/>
        </p:spPr>
        <p:txBody>
          <a:bodyPr wrap="square" rtlCol="0">
            <a:spAutoFit/>
          </a:bodyPr>
          <a:lstStyle/>
          <a:p>
            <a:r>
              <a:rPr lang="en-US" dirty="0">
                <a:latin typeface="Oswald Medium" panose="02000603000000000000" pitchFamily="2" charset="77"/>
              </a:rPr>
              <a:t>Office of Information Technology</a:t>
            </a:r>
          </a:p>
        </p:txBody>
      </p:sp>
      <p:pic>
        <p:nvPicPr>
          <p:cNvPr id="5" name="Picture 4" descr="ADA Title III Website Accessibility Lawsuits in Federal Court 2017-2020">
            <a:extLst>
              <a:ext uri="{FF2B5EF4-FFF2-40B4-BE49-F238E27FC236}">
                <a16:creationId xmlns:a16="http://schemas.microsoft.com/office/drawing/2014/main" id="{6A8D57AD-A654-0C2A-B64C-861403A7BE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7305" y="2065204"/>
            <a:ext cx="6018644" cy="3406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109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B026FF2-BF69-D649-AE14-3F9D49596484}"/>
              </a:ext>
            </a:extLst>
          </p:cNvPr>
          <p:cNvSpPr>
            <a:spLocks noGrp="1"/>
          </p:cNvSpPr>
          <p:nvPr>
            <p:ph type="title"/>
          </p:nvPr>
        </p:nvSpPr>
        <p:spPr/>
        <p:txBody>
          <a:bodyPr/>
          <a:lstStyle/>
          <a:p>
            <a:r>
              <a:rPr lang="en-US" dirty="0"/>
              <a:t>Other Benefits of Accessibility</a:t>
            </a:r>
          </a:p>
        </p:txBody>
      </p:sp>
      <p:sp>
        <p:nvSpPr>
          <p:cNvPr id="7" name="Content Placeholder 6">
            <a:extLst>
              <a:ext uri="{FF2B5EF4-FFF2-40B4-BE49-F238E27FC236}">
                <a16:creationId xmlns:a16="http://schemas.microsoft.com/office/drawing/2014/main" id="{93E0B815-DB57-0A41-8282-F01A05B5BBDC}"/>
              </a:ext>
            </a:extLst>
          </p:cNvPr>
          <p:cNvSpPr>
            <a:spLocks noGrp="1"/>
          </p:cNvSpPr>
          <p:nvPr>
            <p:ph idx="1"/>
          </p:nvPr>
        </p:nvSpPr>
        <p:spPr>
          <a:xfrm>
            <a:off x="536051" y="1921276"/>
            <a:ext cx="11072853" cy="4036612"/>
          </a:xfrm>
        </p:spPr>
        <p:txBody>
          <a:bodyPr>
            <a:normAutofit/>
          </a:bodyPr>
          <a:lstStyle/>
          <a:p>
            <a:r>
              <a:rPr lang="en-US" dirty="0">
                <a:solidFill>
                  <a:schemeClr val="tx1">
                    <a:lumMod val="10000"/>
                  </a:schemeClr>
                </a:solidFill>
              </a:rPr>
              <a:t>Accessible websites are easier for EVERYONE to use and understand</a:t>
            </a:r>
          </a:p>
          <a:p>
            <a:pPr lvl="1"/>
            <a:r>
              <a:rPr lang="en-US" dirty="0">
                <a:solidFill>
                  <a:schemeClr val="tx1">
                    <a:lumMod val="10000"/>
                  </a:schemeClr>
                </a:solidFill>
              </a:rPr>
              <a:t>Headings make pages easy to skim</a:t>
            </a:r>
          </a:p>
          <a:p>
            <a:pPr lvl="1"/>
            <a:r>
              <a:rPr lang="en-US" dirty="0">
                <a:solidFill>
                  <a:schemeClr val="tx1">
                    <a:lumMod val="10000"/>
                  </a:schemeClr>
                </a:solidFill>
              </a:rPr>
              <a:t>Captions make videos easier to watch in noisy settings</a:t>
            </a:r>
          </a:p>
          <a:p>
            <a:pPr lvl="1"/>
            <a:endParaRPr lang="en-US" dirty="0">
              <a:solidFill>
                <a:schemeClr val="tx1">
                  <a:lumMod val="10000"/>
                </a:schemeClr>
              </a:solidFill>
            </a:endParaRPr>
          </a:p>
          <a:p>
            <a:r>
              <a:rPr lang="en-US" dirty="0">
                <a:solidFill>
                  <a:schemeClr val="tx1">
                    <a:lumMod val="10000"/>
                  </a:schemeClr>
                </a:solidFill>
              </a:rPr>
              <a:t>Accessibility = Search Engine Friendly</a:t>
            </a:r>
            <a:br>
              <a:rPr lang="en-US" dirty="0">
                <a:solidFill>
                  <a:schemeClr val="tx1">
                    <a:lumMod val="10000"/>
                  </a:schemeClr>
                </a:solidFill>
              </a:rPr>
            </a:br>
            <a:endParaRPr lang="en-US" dirty="0">
              <a:solidFill>
                <a:schemeClr val="tx1">
                  <a:lumMod val="10000"/>
                </a:schemeClr>
              </a:solidFill>
            </a:endParaRPr>
          </a:p>
          <a:p>
            <a:r>
              <a:rPr lang="en-US" dirty="0">
                <a:solidFill>
                  <a:schemeClr val="tx1">
                    <a:lumMod val="10000"/>
                  </a:schemeClr>
                </a:solidFill>
              </a:rPr>
              <a:t>Accessible websites lead to more “conversions”</a:t>
            </a:r>
          </a:p>
          <a:p>
            <a:pPr lvl="1"/>
            <a:r>
              <a:rPr lang="en-US" dirty="0">
                <a:solidFill>
                  <a:schemeClr val="tx1">
                    <a:lumMod val="10000"/>
                  </a:schemeClr>
                </a:solidFill>
              </a:rPr>
              <a:t>Easy to find contact info = easier to contact your county office</a:t>
            </a:r>
          </a:p>
        </p:txBody>
      </p:sp>
      <p:sp>
        <p:nvSpPr>
          <p:cNvPr id="3" name="TextBox 2">
            <a:extLst>
              <a:ext uri="{FF2B5EF4-FFF2-40B4-BE49-F238E27FC236}">
                <a16:creationId xmlns:a16="http://schemas.microsoft.com/office/drawing/2014/main" id="{95816BFB-DBDE-1C77-1E7E-F6FBDFC5658C}"/>
              </a:ext>
            </a:extLst>
          </p:cNvPr>
          <p:cNvSpPr txBox="1"/>
          <p:nvPr/>
        </p:nvSpPr>
        <p:spPr>
          <a:xfrm>
            <a:off x="536051" y="6156960"/>
            <a:ext cx="4980829" cy="381000"/>
          </a:xfrm>
          <a:prstGeom prst="rect">
            <a:avLst/>
          </a:prstGeom>
          <a:noFill/>
        </p:spPr>
        <p:txBody>
          <a:bodyPr wrap="square" rtlCol="0">
            <a:spAutoFit/>
          </a:bodyPr>
          <a:lstStyle/>
          <a:p>
            <a:r>
              <a:rPr lang="en-US" dirty="0">
                <a:latin typeface="Oswald Medium" panose="02000603000000000000" pitchFamily="2" charset="77"/>
              </a:rPr>
              <a:t>Office of Information Technology</a:t>
            </a:r>
          </a:p>
        </p:txBody>
      </p:sp>
    </p:spTree>
    <p:extLst>
      <p:ext uri="{BB962C8B-B14F-4D97-AF65-F5344CB8AC3E}">
        <p14:creationId xmlns:p14="http://schemas.microsoft.com/office/powerpoint/2010/main" val="8877857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B026FF2-BF69-D649-AE14-3F9D49596484}"/>
              </a:ext>
            </a:extLst>
          </p:cNvPr>
          <p:cNvSpPr>
            <a:spLocks noGrp="1"/>
          </p:cNvSpPr>
          <p:nvPr>
            <p:ph type="title"/>
          </p:nvPr>
        </p:nvSpPr>
        <p:spPr/>
        <p:txBody>
          <a:bodyPr/>
          <a:lstStyle/>
          <a:p>
            <a:r>
              <a:rPr lang="en-US" dirty="0"/>
              <a:t>Content Manager’s Responsibility</a:t>
            </a:r>
          </a:p>
        </p:txBody>
      </p:sp>
      <p:sp>
        <p:nvSpPr>
          <p:cNvPr id="7" name="Content Placeholder 6">
            <a:extLst>
              <a:ext uri="{FF2B5EF4-FFF2-40B4-BE49-F238E27FC236}">
                <a16:creationId xmlns:a16="http://schemas.microsoft.com/office/drawing/2014/main" id="{93E0B815-DB57-0A41-8282-F01A05B5BBDC}"/>
              </a:ext>
            </a:extLst>
          </p:cNvPr>
          <p:cNvSpPr>
            <a:spLocks noGrp="1"/>
          </p:cNvSpPr>
          <p:nvPr>
            <p:ph idx="1"/>
          </p:nvPr>
        </p:nvSpPr>
        <p:spPr>
          <a:xfrm>
            <a:off x="536051" y="1921276"/>
            <a:ext cx="11072853" cy="4036612"/>
          </a:xfrm>
        </p:spPr>
        <p:txBody>
          <a:bodyPr>
            <a:normAutofit fontScale="92500" lnSpcReduction="20000"/>
          </a:bodyPr>
          <a:lstStyle/>
          <a:p>
            <a:pPr marL="0" indent="0">
              <a:buNone/>
            </a:pPr>
            <a:r>
              <a:rPr lang="en-US" b="1" dirty="0">
                <a:solidFill>
                  <a:schemeClr val="tx1">
                    <a:lumMod val="10000"/>
                  </a:schemeClr>
                </a:solidFill>
              </a:rPr>
              <a:t>What accessibility best practices should content managers use when creating webpages?</a:t>
            </a:r>
          </a:p>
          <a:p>
            <a:pPr marL="0" indent="0">
              <a:buNone/>
            </a:pPr>
            <a:endParaRPr lang="en-US" dirty="0">
              <a:solidFill>
                <a:schemeClr val="tx1">
                  <a:lumMod val="10000"/>
                </a:schemeClr>
              </a:solidFill>
            </a:endParaRPr>
          </a:p>
          <a:p>
            <a:r>
              <a:rPr lang="en-US" dirty="0">
                <a:solidFill>
                  <a:schemeClr val="tx1">
                    <a:lumMod val="10000"/>
                  </a:schemeClr>
                </a:solidFill>
              </a:rPr>
              <a:t>Alt text for images</a:t>
            </a:r>
          </a:p>
          <a:p>
            <a:r>
              <a:rPr lang="en-US" dirty="0">
                <a:solidFill>
                  <a:schemeClr val="tx1">
                    <a:lumMod val="10000"/>
                  </a:schemeClr>
                </a:solidFill>
              </a:rPr>
              <a:t>Captions for video</a:t>
            </a:r>
          </a:p>
          <a:p>
            <a:r>
              <a:rPr lang="en-US" dirty="0">
                <a:solidFill>
                  <a:schemeClr val="tx1">
                    <a:lumMod val="10000"/>
                  </a:schemeClr>
                </a:solidFill>
              </a:rPr>
              <a:t>Transcripts for audio</a:t>
            </a:r>
          </a:p>
          <a:p>
            <a:r>
              <a:rPr lang="en-US" dirty="0">
                <a:solidFill>
                  <a:schemeClr val="tx1">
                    <a:lumMod val="10000"/>
                  </a:schemeClr>
                </a:solidFill>
              </a:rPr>
              <a:t>Descriptive link text</a:t>
            </a:r>
          </a:p>
          <a:p>
            <a:r>
              <a:rPr lang="en-US" dirty="0">
                <a:solidFill>
                  <a:schemeClr val="tx1">
                    <a:lumMod val="10000"/>
                  </a:schemeClr>
                </a:solidFill>
              </a:rPr>
              <a:t>Headings that organize content on the page</a:t>
            </a:r>
          </a:p>
          <a:p>
            <a:r>
              <a:rPr lang="en-US" dirty="0">
                <a:solidFill>
                  <a:schemeClr val="tx1">
                    <a:lumMod val="10000"/>
                  </a:schemeClr>
                </a:solidFill>
              </a:rPr>
              <a:t>Tables</a:t>
            </a:r>
          </a:p>
          <a:p>
            <a:r>
              <a:rPr lang="en-US" dirty="0">
                <a:solidFill>
                  <a:schemeClr val="tx1">
                    <a:lumMod val="10000"/>
                  </a:schemeClr>
                </a:solidFill>
              </a:rPr>
              <a:t>PDFs that are “tagged” and easy to read</a:t>
            </a:r>
          </a:p>
        </p:txBody>
      </p:sp>
      <p:sp>
        <p:nvSpPr>
          <p:cNvPr id="3" name="TextBox 2">
            <a:extLst>
              <a:ext uri="{FF2B5EF4-FFF2-40B4-BE49-F238E27FC236}">
                <a16:creationId xmlns:a16="http://schemas.microsoft.com/office/drawing/2014/main" id="{95816BFB-DBDE-1C77-1E7E-F6FBDFC5658C}"/>
              </a:ext>
            </a:extLst>
          </p:cNvPr>
          <p:cNvSpPr txBox="1"/>
          <p:nvPr/>
        </p:nvSpPr>
        <p:spPr>
          <a:xfrm>
            <a:off x="536051" y="6156960"/>
            <a:ext cx="4980829" cy="381000"/>
          </a:xfrm>
          <a:prstGeom prst="rect">
            <a:avLst/>
          </a:prstGeom>
          <a:noFill/>
        </p:spPr>
        <p:txBody>
          <a:bodyPr wrap="square" rtlCol="0">
            <a:spAutoFit/>
          </a:bodyPr>
          <a:lstStyle/>
          <a:p>
            <a:r>
              <a:rPr lang="en-US" dirty="0">
                <a:latin typeface="Oswald Medium" panose="02000603000000000000" pitchFamily="2" charset="77"/>
              </a:rPr>
              <a:t>Office of Information Technology</a:t>
            </a:r>
          </a:p>
        </p:txBody>
      </p:sp>
    </p:spTree>
    <p:extLst>
      <p:ext uri="{BB962C8B-B14F-4D97-AF65-F5344CB8AC3E}">
        <p14:creationId xmlns:p14="http://schemas.microsoft.com/office/powerpoint/2010/main" val="41685680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D9C4F6-FA73-7C46-8EC6-9D7E0C7D0313}"/>
              </a:ext>
            </a:extLst>
          </p:cNvPr>
          <p:cNvSpPr>
            <a:spLocks noGrp="1"/>
          </p:cNvSpPr>
          <p:nvPr>
            <p:ph type="ctrTitle"/>
          </p:nvPr>
        </p:nvSpPr>
        <p:spPr>
          <a:xfrm>
            <a:off x="806195" y="2371854"/>
            <a:ext cx="10579608" cy="2038956"/>
          </a:xfrm>
        </p:spPr>
        <p:txBody>
          <a:bodyPr>
            <a:normAutofit fontScale="90000"/>
          </a:bodyPr>
          <a:lstStyle/>
          <a:p>
            <a:r>
              <a:rPr lang="en-US" dirty="0"/>
              <a:t>Web Accessibility Best Practices for Content Managers</a:t>
            </a:r>
          </a:p>
        </p:txBody>
      </p:sp>
      <p:sp>
        <p:nvSpPr>
          <p:cNvPr id="5" name="Subtitle 4">
            <a:extLst>
              <a:ext uri="{FF2B5EF4-FFF2-40B4-BE49-F238E27FC236}">
                <a16:creationId xmlns:a16="http://schemas.microsoft.com/office/drawing/2014/main" id="{0FB9DAA7-28BD-F15C-2D79-C4019272DC2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25325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B026FF2-BF69-D649-AE14-3F9D49596484}"/>
              </a:ext>
            </a:extLst>
          </p:cNvPr>
          <p:cNvSpPr>
            <a:spLocks noGrp="1"/>
          </p:cNvSpPr>
          <p:nvPr>
            <p:ph type="title"/>
          </p:nvPr>
        </p:nvSpPr>
        <p:spPr/>
        <p:txBody>
          <a:bodyPr/>
          <a:lstStyle/>
          <a:p>
            <a:r>
              <a:rPr lang="en-US" dirty="0"/>
              <a:t>Navigating a webpage with a Screen Reader</a:t>
            </a:r>
          </a:p>
        </p:txBody>
      </p:sp>
      <p:sp>
        <p:nvSpPr>
          <p:cNvPr id="7" name="Content Placeholder 6">
            <a:extLst>
              <a:ext uri="{FF2B5EF4-FFF2-40B4-BE49-F238E27FC236}">
                <a16:creationId xmlns:a16="http://schemas.microsoft.com/office/drawing/2014/main" id="{93E0B815-DB57-0A41-8282-F01A05B5BBDC}"/>
              </a:ext>
            </a:extLst>
          </p:cNvPr>
          <p:cNvSpPr>
            <a:spLocks noGrp="1"/>
          </p:cNvSpPr>
          <p:nvPr>
            <p:ph idx="1"/>
          </p:nvPr>
        </p:nvSpPr>
        <p:spPr>
          <a:xfrm>
            <a:off x="536051" y="1921276"/>
            <a:ext cx="11072853" cy="4036612"/>
          </a:xfrm>
        </p:spPr>
        <p:txBody>
          <a:bodyPr>
            <a:normAutofit/>
          </a:bodyPr>
          <a:lstStyle/>
          <a:p>
            <a:pPr marL="0" indent="0">
              <a:buNone/>
            </a:pPr>
            <a:r>
              <a:rPr lang="en-US" b="1" dirty="0">
                <a:solidFill>
                  <a:schemeClr val="tx1">
                    <a:lumMod val="10000"/>
                  </a:schemeClr>
                </a:solidFill>
              </a:rPr>
              <a:t>A screen reader is an assistive technology, primarily used by people with vision impairments. </a:t>
            </a:r>
          </a:p>
          <a:p>
            <a:pPr marL="0" indent="0">
              <a:buNone/>
            </a:pPr>
            <a:endParaRPr lang="en-US" b="1" dirty="0">
              <a:solidFill>
                <a:schemeClr val="tx1">
                  <a:lumMod val="10000"/>
                </a:schemeClr>
              </a:solidFill>
            </a:endParaRPr>
          </a:p>
          <a:p>
            <a:pPr marL="0" indent="0">
              <a:buNone/>
            </a:pPr>
            <a:r>
              <a:rPr lang="en-US" dirty="0">
                <a:solidFill>
                  <a:schemeClr val="tx1">
                    <a:lumMod val="10000"/>
                  </a:schemeClr>
                </a:solidFill>
              </a:rPr>
              <a:t>It converts text, buttons, images and other screen elements into speech or braille.</a:t>
            </a:r>
          </a:p>
          <a:p>
            <a:pPr marL="0" indent="0">
              <a:buNone/>
            </a:pPr>
            <a:endParaRPr lang="en-US" b="1" dirty="0">
              <a:solidFill>
                <a:schemeClr val="tx1">
                  <a:lumMod val="10000"/>
                </a:schemeClr>
              </a:solidFill>
              <a:latin typeface="Helvetica Neue Regular"/>
            </a:endParaRPr>
          </a:p>
          <a:p>
            <a:pPr marL="0" indent="0">
              <a:buNone/>
            </a:pPr>
            <a:r>
              <a:rPr lang="en-US" b="1" dirty="0">
                <a:solidFill>
                  <a:schemeClr val="tx1">
                    <a:lumMod val="10000"/>
                  </a:schemeClr>
                </a:solidFill>
              </a:rPr>
              <a:t>Demo: </a:t>
            </a:r>
            <a:br>
              <a:rPr lang="en-US" b="1" dirty="0">
                <a:solidFill>
                  <a:schemeClr val="tx1">
                    <a:lumMod val="10000"/>
                  </a:schemeClr>
                </a:solidFill>
              </a:rPr>
            </a:br>
            <a:r>
              <a:rPr lang="en-US" dirty="0">
                <a:solidFill>
                  <a:schemeClr val="tx1">
                    <a:lumMod val="10000"/>
                  </a:schemeClr>
                </a:solidFill>
                <a:hlinkClick r:id="rId3"/>
              </a:rPr>
              <a:t>Quick overview of navigating a webpage with a screen reader</a:t>
            </a:r>
            <a:endParaRPr lang="en-US" dirty="0">
              <a:solidFill>
                <a:schemeClr val="tx1">
                  <a:lumMod val="10000"/>
                </a:schemeClr>
              </a:solidFill>
            </a:endParaRPr>
          </a:p>
        </p:txBody>
      </p:sp>
      <p:sp>
        <p:nvSpPr>
          <p:cNvPr id="3" name="TextBox 2">
            <a:extLst>
              <a:ext uri="{FF2B5EF4-FFF2-40B4-BE49-F238E27FC236}">
                <a16:creationId xmlns:a16="http://schemas.microsoft.com/office/drawing/2014/main" id="{95816BFB-DBDE-1C77-1E7E-F6FBDFC5658C}"/>
              </a:ext>
            </a:extLst>
          </p:cNvPr>
          <p:cNvSpPr txBox="1"/>
          <p:nvPr/>
        </p:nvSpPr>
        <p:spPr>
          <a:xfrm>
            <a:off x="536051" y="6156960"/>
            <a:ext cx="4980829" cy="381000"/>
          </a:xfrm>
          <a:prstGeom prst="rect">
            <a:avLst/>
          </a:prstGeom>
          <a:noFill/>
        </p:spPr>
        <p:txBody>
          <a:bodyPr wrap="square" rtlCol="0">
            <a:spAutoFit/>
          </a:bodyPr>
          <a:lstStyle/>
          <a:p>
            <a:r>
              <a:rPr lang="en-US" dirty="0">
                <a:latin typeface="Oswald Medium" panose="02000603000000000000" pitchFamily="2" charset="77"/>
              </a:rPr>
              <a:t>Office of Information Technology</a:t>
            </a:r>
          </a:p>
        </p:txBody>
      </p:sp>
    </p:spTree>
    <p:extLst>
      <p:ext uri="{BB962C8B-B14F-4D97-AF65-F5344CB8AC3E}">
        <p14:creationId xmlns:p14="http://schemas.microsoft.com/office/powerpoint/2010/main" val="1736879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B026FF2-BF69-D649-AE14-3F9D49596484}"/>
              </a:ext>
            </a:extLst>
          </p:cNvPr>
          <p:cNvSpPr>
            <a:spLocks noGrp="1"/>
          </p:cNvSpPr>
          <p:nvPr>
            <p:ph type="title"/>
          </p:nvPr>
        </p:nvSpPr>
        <p:spPr/>
        <p:txBody>
          <a:bodyPr/>
          <a:lstStyle/>
          <a:p>
            <a:r>
              <a:rPr lang="en-US" dirty="0"/>
              <a:t>Best practices for images</a:t>
            </a:r>
          </a:p>
        </p:txBody>
      </p:sp>
      <p:sp>
        <p:nvSpPr>
          <p:cNvPr id="7" name="Content Placeholder 6">
            <a:extLst>
              <a:ext uri="{FF2B5EF4-FFF2-40B4-BE49-F238E27FC236}">
                <a16:creationId xmlns:a16="http://schemas.microsoft.com/office/drawing/2014/main" id="{93E0B815-DB57-0A41-8282-F01A05B5BBDC}"/>
              </a:ext>
            </a:extLst>
          </p:cNvPr>
          <p:cNvSpPr>
            <a:spLocks noGrp="1"/>
          </p:cNvSpPr>
          <p:nvPr>
            <p:ph idx="1"/>
          </p:nvPr>
        </p:nvSpPr>
        <p:spPr>
          <a:xfrm>
            <a:off x="536051" y="1921276"/>
            <a:ext cx="11072853" cy="4036612"/>
          </a:xfrm>
        </p:spPr>
        <p:txBody>
          <a:bodyPr>
            <a:normAutofit fontScale="92500" lnSpcReduction="20000"/>
          </a:bodyPr>
          <a:lstStyle/>
          <a:p>
            <a:pPr marL="0" indent="0">
              <a:buNone/>
            </a:pPr>
            <a:r>
              <a:rPr lang="en-US" sz="3300" b="1" dirty="0">
                <a:solidFill>
                  <a:schemeClr val="tx1">
                    <a:lumMod val="10000"/>
                  </a:schemeClr>
                </a:solidFill>
              </a:rPr>
              <a:t>Images on your webpages must include Alt Text</a:t>
            </a:r>
          </a:p>
          <a:p>
            <a:pPr marL="0" indent="0">
              <a:buNone/>
            </a:pPr>
            <a:endParaRPr lang="en-US" b="1" dirty="0">
              <a:solidFill>
                <a:schemeClr val="tx1">
                  <a:lumMod val="10000"/>
                </a:schemeClr>
              </a:solidFill>
            </a:endParaRPr>
          </a:p>
          <a:p>
            <a:r>
              <a:rPr lang="en-US" dirty="0">
                <a:solidFill>
                  <a:schemeClr val="tx1">
                    <a:lumMod val="10000"/>
                  </a:schemeClr>
                </a:solidFill>
              </a:rPr>
              <a:t>Alt text describes or provides a description of images</a:t>
            </a:r>
          </a:p>
          <a:p>
            <a:r>
              <a:rPr lang="en-US" dirty="0">
                <a:solidFill>
                  <a:schemeClr val="tx1">
                    <a:lumMod val="10000"/>
                  </a:schemeClr>
                </a:solidFill>
              </a:rPr>
              <a:t>Graphs or diagrams should have accompanying text that described their meaning</a:t>
            </a:r>
          </a:p>
          <a:p>
            <a:r>
              <a:rPr lang="en-US" dirty="0">
                <a:solidFill>
                  <a:schemeClr val="tx1">
                    <a:lumMod val="10000"/>
                  </a:schemeClr>
                </a:solidFill>
              </a:rPr>
              <a:t>If the image is linked, the alt text should let the user know where the link will take them</a:t>
            </a:r>
          </a:p>
          <a:p>
            <a:pPr marL="0" indent="0">
              <a:buNone/>
            </a:pPr>
            <a:endParaRPr lang="en-US" b="1" dirty="0">
              <a:solidFill>
                <a:schemeClr val="tx1">
                  <a:lumMod val="10000"/>
                </a:schemeClr>
              </a:solidFill>
            </a:endParaRPr>
          </a:p>
          <a:p>
            <a:pPr marL="0" indent="0">
              <a:buNone/>
            </a:pPr>
            <a:r>
              <a:rPr lang="en-US" b="1" dirty="0">
                <a:solidFill>
                  <a:schemeClr val="tx1">
                    <a:lumMod val="10000"/>
                  </a:schemeClr>
                </a:solidFill>
              </a:rPr>
              <a:t>Demo:</a:t>
            </a:r>
          </a:p>
          <a:p>
            <a:pPr marL="0" indent="0">
              <a:buNone/>
            </a:pPr>
            <a:r>
              <a:rPr lang="en-US" dirty="0">
                <a:solidFill>
                  <a:srgbClr val="C00000"/>
                </a:solidFill>
                <a:hlinkClick r:id="rId3">
                  <a:extLst>
                    <a:ext uri="{A12FA001-AC4F-418D-AE19-62706E023703}">
                      <ahyp:hlinkClr xmlns:ahyp="http://schemas.microsoft.com/office/drawing/2018/hyperlinkcolor" val="tx"/>
                    </a:ext>
                  </a:extLst>
                </a:hlinkClick>
              </a:rPr>
              <a:t>What does a screen reader do when an image doesn’t have alt text?</a:t>
            </a:r>
            <a:endParaRPr lang="en-US" dirty="0">
              <a:solidFill>
                <a:srgbClr val="C00000"/>
              </a:solidFill>
            </a:endParaRPr>
          </a:p>
        </p:txBody>
      </p:sp>
      <p:sp>
        <p:nvSpPr>
          <p:cNvPr id="3" name="TextBox 2">
            <a:extLst>
              <a:ext uri="{FF2B5EF4-FFF2-40B4-BE49-F238E27FC236}">
                <a16:creationId xmlns:a16="http://schemas.microsoft.com/office/drawing/2014/main" id="{95816BFB-DBDE-1C77-1E7E-F6FBDFC5658C}"/>
              </a:ext>
            </a:extLst>
          </p:cNvPr>
          <p:cNvSpPr txBox="1"/>
          <p:nvPr/>
        </p:nvSpPr>
        <p:spPr>
          <a:xfrm>
            <a:off x="536051" y="6156960"/>
            <a:ext cx="4980829" cy="381000"/>
          </a:xfrm>
          <a:prstGeom prst="rect">
            <a:avLst/>
          </a:prstGeom>
          <a:noFill/>
        </p:spPr>
        <p:txBody>
          <a:bodyPr wrap="square" rtlCol="0">
            <a:spAutoFit/>
          </a:bodyPr>
          <a:lstStyle/>
          <a:p>
            <a:r>
              <a:rPr lang="en-US" dirty="0">
                <a:latin typeface="Oswald Medium" panose="02000603000000000000" pitchFamily="2" charset="77"/>
              </a:rPr>
              <a:t>Office of Information Technology</a:t>
            </a:r>
          </a:p>
        </p:txBody>
      </p:sp>
    </p:spTree>
    <p:extLst>
      <p:ext uri="{BB962C8B-B14F-4D97-AF65-F5344CB8AC3E}">
        <p14:creationId xmlns:p14="http://schemas.microsoft.com/office/powerpoint/2010/main" val="720945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D37BE-98CF-9F42-AD9D-B29B1404BA78}"/>
              </a:ext>
            </a:extLst>
          </p:cNvPr>
          <p:cNvSpPr>
            <a:spLocks noGrp="1"/>
          </p:cNvSpPr>
          <p:nvPr>
            <p:ph type="title"/>
          </p:nvPr>
        </p:nvSpPr>
        <p:spPr>
          <a:xfrm>
            <a:off x="418453" y="268074"/>
            <a:ext cx="10244380" cy="836909"/>
          </a:xfrm>
        </p:spPr>
        <p:txBody>
          <a:bodyPr>
            <a:normAutofit/>
          </a:bodyPr>
          <a:lstStyle/>
          <a:p>
            <a:r>
              <a:rPr lang="en-US" sz="2800" b="1" dirty="0">
                <a:solidFill>
                  <a:schemeClr val="tx1">
                    <a:lumMod val="10000"/>
                  </a:schemeClr>
                </a:solidFill>
              </a:rPr>
              <a:t>Adding alt text to an image in AEM</a:t>
            </a:r>
          </a:p>
        </p:txBody>
      </p:sp>
      <p:pic>
        <p:nvPicPr>
          <p:cNvPr id="7" name="Picture 6" title="AEM image component selected with wrench icon highlighted.">
            <a:extLst>
              <a:ext uri="{FF2B5EF4-FFF2-40B4-BE49-F238E27FC236}">
                <a16:creationId xmlns:a16="http://schemas.microsoft.com/office/drawing/2014/main" id="{F8D034F6-9B45-7349-811F-0480FCA1A5BF}"/>
              </a:ext>
            </a:extLst>
          </p:cNvPr>
          <p:cNvPicPr>
            <a:picLocks noChangeAspect="1"/>
          </p:cNvPicPr>
          <p:nvPr/>
        </p:nvPicPr>
        <p:blipFill>
          <a:blip r:embed="rId3"/>
          <a:stretch>
            <a:fillRect/>
          </a:stretch>
        </p:blipFill>
        <p:spPr>
          <a:xfrm>
            <a:off x="476143" y="976394"/>
            <a:ext cx="5263121" cy="4153545"/>
          </a:xfrm>
          <a:prstGeom prst="rect">
            <a:avLst/>
          </a:prstGeom>
        </p:spPr>
      </p:pic>
      <p:pic>
        <p:nvPicPr>
          <p:cNvPr id="9" name="Picture 8" descr="Image component dialog with title field highlighted.">
            <a:extLst>
              <a:ext uri="{FF2B5EF4-FFF2-40B4-BE49-F238E27FC236}">
                <a16:creationId xmlns:a16="http://schemas.microsoft.com/office/drawing/2014/main" id="{64B6744B-D876-964F-B669-198C56A2DDE3}"/>
              </a:ext>
            </a:extLst>
          </p:cNvPr>
          <p:cNvPicPr>
            <a:picLocks noChangeAspect="1"/>
          </p:cNvPicPr>
          <p:nvPr/>
        </p:nvPicPr>
        <p:blipFill>
          <a:blip r:embed="rId4"/>
          <a:stretch>
            <a:fillRect/>
          </a:stretch>
        </p:blipFill>
        <p:spPr>
          <a:xfrm>
            <a:off x="6059837" y="976394"/>
            <a:ext cx="5586493" cy="5539547"/>
          </a:xfrm>
          <a:prstGeom prst="rect">
            <a:avLst/>
          </a:prstGeom>
        </p:spPr>
      </p:pic>
      <p:cxnSp>
        <p:nvCxnSpPr>
          <p:cNvPr id="14" name="Straight Arrow Connector 13" title="Arrow points to wrench icon.">
            <a:extLst>
              <a:ext uri="{FF2B5EF4-FFF2-40B4-BE49-F238E27FC236}">
                <a16:creationId xmlns:a16="http://schemas.microsoft.com/office/drawing/2014/main" id="{215319CF-9513-0349-A7F8-DAC454794BB1}"/>
              </a:ext>
            </a:extLst>
          </p:cNvPr>
          <p:cNvCxnSpPr>
            <a:cxnSpLocks/>
          </p:cNvCxnSpPr>
          <p:nvPr/>
        </p:nvCxnSpPr>
        <p:spPr>
          <a:xfrm flipV="1">
            <a:off x="1084883" y="1735813"/>
            <a:ext cx="1" cy="743916"/>
          </a:xfrm>
          <a:prstGeom prst="straightConnector1">
            <a:avLst/>
          </a:prstGeom>
          <a:ln w="1111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title="Arrow points to Title field.">
            <a:extLst>
              <a:ext uri="{FF2B5EF4-FFF2-40B4-BE49-F238E27FC236}">
                <a16:creationId xmlns:a16="http://schemas.microsoft.com/office/drawing/2014/main" id="{4740A590-F771-1341-9B49-7C039BFA251E}"/>
              </a:ext>
            </a:extLst>
          </p:cNvPr>
          <p:cNvCxnSpPr>
            <a:cxnSpLocks/>
          </p:cNvCxnSpPr>
          <p:nvPr/>
        </p:nvCxnSpPr>
        <p:spPr>
          <a:xfrm flipH="1" flipV="1">
            <a:off x="7157637" y="4941379"/>
            <a:ext cx="452031" cy="731000"/>
          </a:xfrm>
          <a:prstGeom prst="straightConnector1">
            <a:avLst/>
          </a:prstGeom>
          <a:ln w="1111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484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D37BE-98CF-9F42-AD9D-B29B1404BA78}"/>
              </a:ext>
            </a:extLst>
          </p:cNvPr>
          <p:cNvSpPr>
            <a:spLocks noGrp="1"/>
          </p:cNvSpPr>
          <p:nvPr>
            <p:ph type="title"/>
          </p:nvPr>
        </p:nvSpPr>
        <p:spPr>
          <a:xfrm>
            <a:off x="418453" y="268077"/>
            <a:ext cx="10244380" cy="836909"/>
          </a:xfrm>
        </p:spPr>
        <p:txBody>
          <a:bodyPr>
            <a:normAutofit/>
          </a:bodyPr>
          <a:lstStyle/>
          <a:p>
            <a:r>
              <a:rPr lang="en-US" sz="2800" b="1" dirty="0">
                <a:solidFill>
                  <a:schemeClr val="tx1">
                    <a:lumMod val="10000"/>
                  </a:schemeClr>
                </a:solidFill>
              </a:rPr>
              <a:t>Adding alt text to an image in WordPress</a:t>
            </a:r>
          </a:p>
        </p:txBody>
      </p:sp>
      <p:pic>
        <p:nvPicPr>
          <p:cNvPr id="4" name="Picture 3" title="WordPress image block with Media Library button highlighted.">
            <a:extLst>
              <a:ext uri="{FF2B5EF4-FFF2-40B4-BE49-F238E27FC236}">
                <a16:creationId xmlns:a16="http://schemas.microsoft.com/office/drawing/2014/main" id="{56FABC29-1FCA-E74B-BAD0-C2DFFC0BA289}"/>
              </a:ext>
            </a:extLst>
          </p:cNvPr>
          <p:cNvPicPr>
            <a:picLocks noChangeAspect="1"/>
          </p:cNvPicPr>
          <p:nvPr/>
        </p:nvPicPr>
        <p:blipFill>
          <a:blip r:embed="rId3"/>
          <a:stretch>
            <a:fillRect/>
          </a:stretch>
        </p:blipFill>
        <p:spPr>
          <a:xfrm>
            <a:off x="418453" y="976394"/>
            <a:ext cx="6214822" cy="2903487"/>
          </a:xfrm>
          <a:prstGeom prst="rect">
            <a:avLst/>
          </a:prstGeom>
        </p:spPr>
      </p:pic>
      <p:cxnSp>
        <p:nvCxnSpPr>
          <p:cNvPr id="10" name="Straight Arrow Connector 9" title="Arrow points to media library button.">
            <a:extLst>
              <a:ext uri="{FF2B5EF4-FFF2-40B4-BE49-F238E27FC236}">
                <a16:creationId xmlns:a16="http://schemas.microsoft.com/office/drawing/2014/main" id="{EA645742-592A-C840-A315-AE2F5765F66F}"/>
              </a:ext>
            </a:extLst>
          </p:cNvPr>
          <p:cNvCxnSpPr>
            <a:cxnSpLocks/>
          </p:cNvCxnSpPr>
          <p:nvPr/>
        </p:nvCxnSpPr>
        <p:spPr>
          <a:xfrm flipV="1">
            <a:off x="2014781" y="3006674"/>
            <a:ext cx="1" cy="743916"/>
          </a:xfrm>
          <a:prstGeom prst="straightConnector1">
            <a:avLst/>
          </a:prstGeom>
          <a:ln w="11112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descr="Graphical user interface, application, website&#10;&#10;Description automatically generated">
            <a:extLst>
              <a:ext uri="{FF2B5EF4-FFF2-40B4-BE49-F238E27FC236}">
                <a16:creationId xmlns:a16="http://schemas.microsoft.com/office/drawing/2014/main" id="{8D426906-6EA7-CE45-B3C4-73E2DA4E061C}"/>
              </a:ext>
            </a:extLst>
          </p:cNvPr>
          <p:cNvPicPr>
            <a:picLocks noChangeAspect="1"/>
          </p:cNvPicPr>
          <p:nvPr/>
        </p:nvPicPr>
        <p:blipFill>
          <a:blip r:embed="rId4"/>
          <a:stretch>
            <a:fillRect/>
          </a:stretch>
        </p:blipFill>
        <p:spPr>
          <a:xfrm>
            <a:off x="5618449" y="1517582"/>
            <a:ext cx="6043589" cy="4873862"/>
          </a:xfrm>
          <a:prstGeom prst="rect">
            <a:avLst/>
          </a:prstGeom>
        </p:spPr>
      </p:pic>
      <p:cxnSp>
        <p:nvCxnSpPr>
          <p:cNvPr id="11" name="Straight Arrow Connector 10" title="Arrow points to alt text field.">
            <a:extLst>
              <a:ext uri="{FF2B5EF4-FFF2-40B4-BE49-F238E27FC236}">
                <a16:creationId xmlns:a16="http://schemas.microsoft.com/office/drawing/2014/main" id="{BFF5300C-C5F6-0E4E-8963-DB4DF7DDCD3F}"/>
              </a:ext>
            </a:extLst>
          </p:cNvPr>
          <p:cNvCxnSpPr>
            <a:cxnSpLocks/>
          </p:cNvCxnSpPr>
          <p:nvPr/>
        </p:nvCxnSpPr>
        <p:spPr>
          <a:xfrm flipV="1">
            <a:off x="9581732" y="4841262"/>
            <a:ext cx="263474" cy="573435"/>
          </a:xfrm>
          <a:prstGeom prst="straightConnector1">
            <a:avLst/>
          </a:prstGeom>
          <a:ln w="1111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title="Button points to image that is selected.">
            <a:extLst>
              <a:ext uri="{FF2B5EF4-FFF2-40B4-BE49-F238E27FC236}">
                <a16:creationId xmlns:a16="http://schemas.microsoft.com/office/drawing/2014/main" id="{249821BF-CD7A-584C-B467-29F0593AC84F}"/>
              </a:ext>
            </a:extLst>
          </p:cNvPr>
          <p:cNvCxnSpPr>
            <a:cxnSpLocks/>
          </p:cNvCxnSpPr>
          <p:nvPr/>
        </p:nvCxnSpPr>
        <p:spPr>
          <a:xfrm flipV="1">
            <a:off x="7576216" y="3750590"/>
            <a:ext cx="0" cy="583630"/>
          </a:xfrm>
          <a:prstGeom prst="straightConnector1">
            <a:avLst/>
          </a:prstGeom>
          <a:ln w="1111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1847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B026FF2-BF69-D649-AE14-3F9D49596484}"/>
              </a:ext>
            </a:extLst>
          </p:cNvPr>
          <p:cNvSpPr>
            <a:spLocks noGrp="1"/>
          </p:cNvSpPr>
          <p:nvPr>
            <p:ph type="title"/>
          </p:nvPr>
        </p:nvSpPr>
        <p:spPr/>
        <p:txBody>
          <a:bodyPr/>
          <a:lstStyle/>
          <a:p>
            <a:r>
              <a:rPr lang="en-US" dirty="0"/>
              <a:t>Best practices for images</a:t>
            </a:r>
          </a:p>
        </p:txBody>
      </p:sp>
      <p:sp>
        <p:nvSpPr>
          <p:cNvPr id="7" name="Content Placeholder 6">
            <a:extLst>
              <a:ext uri="{FF2B5EF4-FFF2-40B4-BE49-F238E27FC236}">
                <a16:creationId xmlns:a16="http://schemas.microsoft.com/office/drawing/2014/main" id="{93E0B815-DB57-0A41-8282-F01A05B5BBDC}"/>
              </a:ext>
            </a:extLst>
          </p:cNvPr>
          <p:cNvSpPr>
            <a:spLocks noGrp="1"/>
          </p:cNvSpPr>
          <p:nvPr>
            <p:ph idx="1"/>
          </p:nvPr>
        </p:nvSpPr>
        <p:spPr>
          <a:xfrm>
            <a:off x="536051" y="1921276"/>
            <a:ext cx="11072853" cy="4036612"/>
          </a:xfrm>
        </p:spPr>
        <p:txBody>
          <a:bodyPr>
            <a:normAutofit/>
          </a:bodyPr>
          <a:lstStyle/>
          <a:p>
            <a:pPr marL="0" indent="0">
              <a:buNone/>
            </a:pPr>
            <a:r>
              <a:rPr lang="en-US" sz="4400" b="1" dirty="0">
                <a:solidFill>
                  <a:schemeClr val="tx1">
                    <a:lumMod val="10000"/>
                  </a:schemeClr>
                </a:solidFill>
              </a:rPr>
              <a:t>Image Sliders and Galleries</a:t>
            </a:r>
          </a:p>
          <a:p>
            <a:pPr marL="0" indent="0">
              <a:buNone/>
            </a:pPr>
            <a:endParaRPr lang="en-US" b="1" dirty="0">
              <a:solidFill>
                <a:schemeClr val="tx1">
                  <a:lumMod val="10000"/>
                </a:schemeClr>
              </a:solidFill>
            </a:endParaRPr>
          </a:p>
          <a:p>
            <a:r>
              <a:rPr lang="en-US" dirty="0">
                <a:solidFill>
                  <a:schemeClr val="tx1">
                    <a:lumMod val="10000"/>
                  </a:schemeClr>
                </a:solidFill>
              </a:rPr>
              <a:t>Make sure all images have alt text or captions</a:t>
            </a:r>
          </a:p>
          <a:p>
            <a:r>
              <a:rPr lang="en-US" dirty="0">
                <a:solidFill>
                  <a:schemeClr val="tx1">
                    <a:lumMod val="10000"/>
                  </a:schemeClr>
                </a:solidFill>
              </a:rPr>
              <a:t>If there isn’t an alt text field, use the “title” or “caption” field instead</a:t>
            </a:r>
          </a:p>
          <a:p>
            <a:r>
              <a:rPr lang="en-US" dirty="0">
                <a:solidFill>
                  <a:schemeClr val="tx1">
                    <a:lumMod val="10000"/>
                  </a:schemeClr>
                </a:solidFill>
              </a:rPr>
              <a:t>If the image slide is linked, you can phrase the alt text, title, or caption to be a call to action instead of a description</a:t>
            </a:r>
          </a:p>
        </p:txBody>
      </p:sp>
      <p:sp>
        <p:nvSpPr>
          <p:cNvPr id="3" name="TextBox 2">
            <a:extLst>
              <a:ext uri="{FF2B5EF4-FFF2-40B4-BE49-F238E27FC236}">
                <a16:creationId xmlns:a16="http://schemas.microsoft.com/office/drawing/2014/main" id="{95816BFB-DBDE-1C77-1E7E-F6FBDFC5658C}"/>
              </a:ext>
            </a:extLst>
          </p:cNvPr>
          <p:cNvSpPr txBox="1"/>
          <p:nvPr/>
        </p:nvSpPr>
        <p:spPr>
          <a:xfrm>
            <a:off x="536051" y="6156960"/>
            <a:ext cx="4980829" cy="381000"/>
          </a:xfrm>
          <a:prstGeom prst="rect">
            <a:avLst/>
          </a:prstGeom>
          <a:noFill/>
        </p:spPr>
        <p:txBody>
          <a:bodyPr wrap="square" rtlCol="0">
            <a:spAutoFit/>
          </a:bodyPr>
          <a:lstStyle/>
          <a:p>
            <a:r>
              <a:rPr lang="en-US" dirty="0">
                <a:latin typeface="Oswald Medium" panose="02000603000000000000" pitchFamily="2" charset="77"/>
              </a:rPr>
              <a:t>Office of Information Technology</a:t>
            </a:r>
          </a:p>
        </p:txBody>
      </p:sp>
    </p:spTree>
    <p:extLst>
      <p:ext uri="{BB962C8B-B14F-4D97-AF65-F5344CB8AC3E}">
        <p14:creationId xmlns:p14="http://schemas.microsoft.com/office/powerpoint/2010/main" val="29681243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B026FF2-BF69-D649-AE14-3F9D49596484}"/>
              </a:ext>
            </a:extLst>
          </p:cNvPr>
          <p:cNvSpPr>
            <a:spLocks noGrp="1"/>
          </p:cNvSpPr>
          <p:nvPr>
            <p:ph type="title"/>
          </p:nvPr>
        </p:nvSpPr>
        <p:spPr/>
        <p:txBody>
          <a:bodyPr/>
          <a:lstStyle/>
          <a:p>
            <a:r>
              <a:rPr lang="en-US" dirty="0"/>
              <a:t>Best practices for images</a:t>
            </a:r>
          </a:p>
        </p:txBody>
      </p:sp>
      <p:sp>
        <p:nvSpPr>
          <p:cNvPr id="7" name="Content Placeholder 6">
            <a:extLst>
              <a:ext uri="{FF2B5EF4-FFF2-40B4-BE49-F238E27FC236}">
                <a16:creationId xmlns:a16="http://schemas.microsoft.com/office/drawing/2014/main" id="{93E0B815-DB57-0A41-8282-F01A05B5BBDC}"/>
              </a:ext>
            </a:extLst>
          </p:cNvPr>
          <p:cNvSpPr>
            <a:spLocks noGrp="1"/>
          </p:cNvSpPr>
          <p:nvPr>
            <p:ph idx="1"/>
          </p:nvPr>
        </p:nvSpPr>
        <p:spPr>
          <a:xfrm>
            <a:off x="536051" y="1921276"/>
            <a:ext cx="11072853" cy="4036612"/>
          </a:xfrm>
        </p:spPr>
        <p:txBody>
          <a:bodyPr>
            <a:normAutofit fontScale="55000" lnSpcReduction="20000"/>
          </a:bodyPr>
          <a:lstStyle/>
          <a:p>
            <a:pPr marL="0" indent="0">
              <a:buNone/>
            </a:pPr>
            <a:r>
              <a:rPr lang="en-US" sz="6600" b="1" dirty="0">
                <a:solidFill>
                  <a:schemeClr val="tx1">
                    <a:lumMod val="25000"/>
                  </a:schemeClr>
                </a:solidFill>
              </a:rPr>
              <a:t>Don’t use images to convey text!</a:t>
            </a:r>
          </a:p>
          <a:p>
            <a:pPr marL="0" indent="0">
              <a:buNone/>
            </a:pPr>
            <a:endParaRPr lang="en-US" sz="4400" b="1" dirty="0">
              <a:solidFill>
                <a:schemeClr val="tx1">
                  <a:lumMod val="25000"/>
                </a:schemeClr>
              </a:solidFill>
            </a:endParaRPr>
          </a:p>
          <a:p>
            <a:r>
              <a:rPr lang="en-US" sz="4400" dirty="0">
                <a:solidFill>
                  <a:schemeClr val="tx1">
                    <a:lumMod val="25000"/>
                  </a:schemeClr>
                </a:solidFill>
              </a:rPr>
              <a:t>Don’t just use images of text to convey information! Ex: images of flyers</a:t>
            </a:r>
          </a:p>
          <a:p>
            <a:r>
              <a:rPr lang="en-US" sz="4400" dirty="0">
                <a:solidFill>
                  <a:schemeClr val="tx1">
                    <a:lumMod val="25000"/>
                  </a:schemeClr>
                </a:solidFill>
              </a:rPr>
              <a:t>Screen readers can only read alt text</a:t>
            </a:r>
          </a:p>
          <a:p>
            <a:r>
              <a:rPr lang="en-US" sz="4400" dirty="0">
                <a:solidFill>
                  <a:schemeClr val="tx1">
                    <a:lumMod val="25000"/>
                  </a:schemeClr>
                </a:solidFill>
              </a:rPr>
              <a:t>Instead, make sure the information is included via text on the web page</a:t>
            </a:r>
          </a:p>
          <a:p>
            <a:r>
              <a:rPr lang="en-US" sz="4400" dirty="0">
                <a:solidFill>
                  <a:schemeClr val="tx1">
                    <a:lumMod val="25000"/>
                  </a:schemeClr>
                </a:solidFill>
              </a:rPr>
              <a:t>Exception to the rule: images of logos</a:t>
            </a:r>
          </a:p>
          <a:p>
            <a:pPr marL="0" indent="0">
              <a:buNone/>
            </a:pPr>
            <a:endParaRPr lang="en-US" sz="4400" dirty="0">
              <a:solidFill>
                <a:schemeClr val="tx1">
                  <a:lumMod val="25000"/>
                </a:schemeClr>
              </a:solidFill>
            </a:endParaRPr>
          </a:p>
          <a:p>
            <a:pPr marL="0" indent="0">
              <a:buNone/>
            </a:pPr>
            <a:r>
              <a:rPr lang="en-US" sz="4400" b="1" dirty="0">
                <a:solidFill>
                  <a:schemeClr val="tx1">
                    <a:lumMod val="25000"/>
                  </a:schemeClr>
                </a:solidFill>
              </a:rPr>
              <a:t>Demo:</a:t>
            </a:r>
          </a:p>
          <a:p>
            <a:pPr marL="0" indent="0">
              <a:buNone/>
            </a:pPr>
            <a:r>
              <a:rPr lang="en-US" sz="4400" dirty="0">
                <a:solidFill>
                  <a:schemeClr val="tx1">
                    <a:lumMod val="25000"/>
                  </a:schemeClr>
                </a:solidFill>
                <a:hlinkClick r:id="rId3"/>
              </a:rPr>
              <a:t>What happens when text is in an image, but not provided as text on the page?</a:t>
            </a:r>
            <a:endParaRPr lang="en-US" sz="4400" dirty="0">
              <a:solidFill>
                <a:schemeClr val="tx1">
                  <a:lumMod val="25000"/>
                </a:schemeClr>
              </a:solidFill>
            </a:endParaRPr>
          </a:p>
        </p:txBody>
      </p:sp>
      <p:sp>
        <p:nvSpPr>
          <p:cNvPr id="3" name="TextBox 2">
            <a:extLst>
              <a:ext uri="{FF2B5EF4-FFF2-40B4-BE49-F238E27FC236}">
                <a16:creationId xmlns:a16="http://schemas.microsoft.com/office/drawing/2014/main" id="{95816BFB-DBDE-1C77-1E7E-F6FBDFC5658C}"/>
              </a:ext>
            </a:extLst>
          </p:cNvPr>
          <p:cNvSpPr txBox="1"/>
          <p:nvPr/>
        </p:nvSpPr>
        <p:spPr>
          <a:xfrm>
            <a:off x="536051" y="6156960"/>
            <a:ext cx="4980829" cy="381000"/>
          </a:xfrm>
          <a:prstGeom prst="rect">
            <a:avLst/>
          </a:prstGeom>
          <a:noFill/>
        </p:spPr>
        <p:txBody>
          <a:bodyPr wrap="square" rtlCol="0">
            <a:spAutoFit/>
          </a:bodyPr>
          <a:lstStyle/>
          <a:p>
            <a:r>
              <a:rPr lang="en-US" dirty="0">
                <a:latin typeface="Oswald Medium" panose="02000603000000000000" pitchFamily="2" charset="77"/>
              </a:rPr>
              <a:t>Office of Information Technology</a:t>
            </a:r>
          </a:p>
        </p:txBody>
      </p:sp>
    </p:spTree>
    <p:extLst>
      <p:ext uri="{BB962C8B-B14F-4D97-AF65-F5344CB8AC3E}">
        <p14:creationId xmlns:p14="http://schemas.microsoft.com/office/powerpoint/2010/main" val="2162948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B026FF2-BF69-D649-AE14-3F9D49596484}"/>
              </a:ext>
            </a:extLst>
          </p:cNvPr>
          <p:cNvSpPr>
            <a:spLocks noGrp="1"/>
          </p:cNvSpPr>
          <p:nvPr>
            <p:ph type="title"/>
          </p:nvPr>
        </p:nvSpPr>
        <p:spPr/>
        <p:txBody>
          <a:bodyPr/>
          <a:lstStyle/>
          <a:p>
            <a:r>
              <a:rPr lang="en-US" dirty="0"/>
              <a:t>Housekeeping</a:t>
            </a:r>
          </a:p>
        </p:txBody>
      </p:sp>
      <p:sp>
        <p:nvSpPr>
          <p:cNvPr id="7" name="Content Placeholder 6">
            <a:extLst>
              <a:ext uri="{FF2B5EF4-FFF2-40B4-BE49-F238E27FC236}">
                <a16:creationId xmlns:a16="http://schemas.microsoft.com/office/drawing/2014/main" id="{93E0B815-DB57-0A41-8282-F01A05B5BBDC}"/>
              </a:ext>
            </a:extLst>
          </p:cNvPr>
          <p:cNvSpPr>
            <a:spLocks noGrp="1"/>
          </p:cNvSpPr>
          <p:nvPr>
            <p:ph idx="1"/>
          </p:nvPr>
        </p:nvSpPr>
        <p:spPr>
          <a:xfrm>
            <a:off x="536051" y="2056213"/>
            <a:ext cx="5559949" cy="3843655"/>
          </a:xfrm>
        </p:spPr>
        <p:txBody>
          <a:bodyPr/>
          <a:lstStyle/>
          <a:p>
            <a:pPr marL="0" indent="0">
              <a:buNone/>
            </a:pPr>
            <a:r>
              <a:rPr lang="en-US" b="1" dirty="0"/>
              <a:t>Attendees, please:</a:t>
            </a:r>
          </a:p>
          <a:p>
            <a:r>
              <a:rPr lang="en-US" dirty="0"/>
              <a:t>Mute yourself</a:t>
            </a:r>
          </a:p>
          <a:p>
            <a:r>
              <a:rPr lang="en-US" dirty="0"/>
              <a:t>Type your full name in the chat</a:t>
            </a:r>
          </a:p>
          <a:p>
            <a:r>
              <a:rPr lang="en-US" dirty="0"/>
              <a:t>Use chat for questions</a:t>
            </a:r>
          </a:p>
          <a:p>
            <a:r>
              <a:rPr lang="en-US" dirty="0"/>
              <a:t>We will record this session</a:t>
            </a:r>
          </a:p>
        </p:txBody>
      </p:sp>
      <p:pic>
        <p:nvPicPr>
          <p:cNvPr id="5" name="Picture Placeholder 14" descr="Ashley Williams">
            <a:extLst>
              <a:ext uri="{FF2B5EF4-FFF2-40B4-BE49-F238E27FC236}">
                <a16:creationId xmlns:a16="http://schemas.microsoft.com/office/drawing/2014/main" id="{737B7BF3-0E1B-DFFA-892F-BC5425AF732B}"/>
              </a:ext>
            </a:extLst>
          </p:cNvPr>
          <p:cNvPicPr>
            <a:picLocks noChangeAspect="1"/>
          </p:cNvPicPr>
          <p:nvPr/>
        </p:nvPicPr>
        <p:blipFill>
          <a:blip r:embed="rId3"/>
          <a:srcRect t="6335" b="6335"/>
          <a:stretch>
            <a:fillRect/>
          </a:stretch>
        </p:blipFill>
        <p:spPr>
          <a:xfrm>
            <a:off x="7700640" y="900112"/>
            <a:ext cx="2764013" cy="3620687"/>
          </a:xfrm>
          <a:prstGeom prst="rect">
            <a:avLst/>
          </a:prstGeom>
        </p:spPr>
      </p:pic>
      <p:sp>
        <p:nvSpPr>
          <p:cNvPr id="8" name="TextBox 7">
            <a:extLst>
              <a:ext uri="{FF2B5EF4-FFF2-40B4-BE49-F238E27FC236}">
                <a16:creationId xmlns:a16="http://schemas.microsoft.com/office/drawing/2014/main" id="{F468754D-BD5E-753D-8BD2-8C800D3C69AC}"/>
              </a:ext>
            </a:extLst>
          </p:cNvPr>
          <p:cNvSpPr txBox="1"/>
          <p:nvPr/>
        </p:nvSpPr>
        <p:spPr>
          <a:xfrm>
            <a:off x="7080454" y="4692595"/>
            <a:ext cx="4004384" cy="1077218"/>
          </a:xfrm>
          <a:prstGeom prst="rect">
            <a:avLst/>
          </a:prstGeom>
          <a:noFill/>
        </p:spPr>
        <p:txBody>
          <a:bodyPr wrap="square" rtlCol="0">
            <a:spAutoFit/>
          </a:bodyPr>
          <a:lstStyle/>
          <a:p>
            <a:pPr algn="ctr"/>
            <a:r>
              <a:rPr lang="en-US" sz="2400" b="1" dirty="0">
                <a:latin typeface="Oswald" panose="00000500000000000000" pitchFamily="2" charset="0"/>
              </a:rPr>
              <a:t>Ashley Williams</a:t>
            </a:r>
            <a:br>
              <a:rPr lang="en-US" sz="2400" b="1" dirty="0">
                <a:latin typeface="Oswald" panose="00000500000000000000" pitchFamily="2" charset="0"/>
              </a:rPr>
            </a:br>
            <a:r>
              <a:rPr lang="en-US" sz="2000" dirty="0">
                <a:latin typeface="Oswald" panose="00000500000000000000" pitchFamily="2" charset="0"/>
              </a:rPr>
              <a:t>Web Developer</a:t>
            </a:r>
          </a:p>
          <a:p>
            <a:pPr algn="ctr"/>
            <a:r>
              <a:rPr lang="en-US" dirty="0">
                <a:latin typeface="Oswald" panose="00000500000000000000" pitchFamily="2" charset="0"/>
              </a:rPr>
              <a:t>CAES Office of Information Technology</a:t>
            </a:r>
          </a:p>
        </p:txBody>
      </p:sp>
    </p:spTree>
    <p:extLst>
      <p:ext uri="{BB962C8B-B14F-4D97-AF65-F5344CB8AC3E}">
        <p14:creationId xmlns:p14="http://schemas.microsoft.com/office/powerpoint/2010/main" val="7914288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B026FF2-BF69-D649-AE14-3F9D49596484}"/>
              </a:ext>
            </a:extLst>
          </p:cNvPr>
          <p:cNvSpPr>
            <a:spLocks noGrp="1"/>
          </p:cNvSpPr>
          <p:nvPr>
            <p:ph type="title"/>
          </p:nvPr>
        </p:nvSpPr>
        <p:spPr/>
        <p:txBody>
          <a:bodyPr/>
          <a:lstStyle/>
          <a:p>
            <a:r>
              <a:rPr lang="en-US" dirty="0"/>
              <a:t>Best practices for video and audio</a:t>
            </a:r>
          </a:p>
        </p:txBody>
      </p:sp>
      <p:sp>
        <p:nvSpPr>
          <p:cNvPr id="7" name="Content Placeholder 6">
            <a:extLst>
              <a:ext uri="{FF2B5EF4-FFF2-40B4-BE49-F238E27FC236}">
                <a16:creationId xmlns:a16="http://schemas.microsoft.com/office/drawing/2014/main" id="{93E0B815-DB57-0A41-8282-F01A05B5BBDC}"/>
              </a:ext>
            </a:extLst>
          </p:cNvPr>
          <p:cNvSpPr>
            <a:spLocks noGrp="1"/>
          </p:cNvSpPr>
          <p:nvPr>
            <p:ph idx="1"/>
          </p:nvPr>
        </p:nvSpPr>
        <p:spPr>
          <a:xfrm>
            <a:off x="536051" y="1921276"/>
            <a:ext cx="11072853" cy="4036612"/>
          </a:xfrm>
        </p:spPr>
        <p:txBody>
          <a:bodyPr>
            <a:noAutofit/>
          </a:bodyPr>
          <a:lstStyle/>
          <a:p>
            <a:pPr marL="0" indent="0">
              <a:buNone/>
            </a:pPr>
            <a:r>
              <a:rPr lang="en-US" sz="3200" b="1" dirty="0">
                <a:solidFill>
                  <a:schemeClr val="tx1">
                    <a:lumMod val="25000"/>
                  </a:schemeClr>
                </a:solidFill>
              </a:rPr>
              <a:t>Video and audio content must always include Captions and Transcripts</a:t>
            </a:r>
          </a:p>
          <a:p>
            <a:pPr marL="0" indent="0">
              <a:buNone/>
            </a:pPr>
            <a:endParaRPr lang="en-US" sz="3200" dirty="0">
              <a:solidFill>
                <a:schemeClr val="tx1">
                  <a:lumMod val="25000"/>
                </a:schemeClr>
              </a:solidFill>
            </a:endParaRPr>
          </a:p>
          <a:p>
            <a:r>
              <a:rPr lang="en-US" sz="3200" dirty="0">
                <a:solidFill>
                  <a:schemeClr val="tx1">
                    <a:lumMod val="25000"/>
                  </a:schemeClr>
                </a:solidFill>
              </a:rPr>
              <a:t>Provide captioning for videos</a:t>
            </a:r>
          </a:p>
          <a:p>
            <a:r>
              <a:rPr lang="en-US" sz="3200" dirty="0">
                <a:solidFill>
                  <a:schemeClr val="tx1">
                    <a:lumMod val="25000"/>
                  </a:schemeClr>
                </a:solidFill>
              </a:rPr>
              <a:t>Review any auto-generated closed captions for accuracy </a:t>
            </a:r>
          </a:p>
          <a:p>
            <a:r>
              <a:rPr lang="en-US" sz="3200" dirty="0">
                <a:solidFill>
                  <a:schemeClr val="tx1">
                    <a:lumMod val="25000"/>
                  </a:schemeClr>
                </a:solidFill>
              </a:rPr>
              <a:t>Provide a transcript of audio content</a:t>
            </a:r>
          </a:p>
        </p:txBody>
      </p:sp>
      <p:sp>
        <p:nvSpPr>
          <p:cNvPr id="3" name="TextBox 2">
            <a:extLst>
              <a:ext uri="{FF2B5EF4-FFF2-40B4-BE49-F238E27FC236}">
                <a16:creationId xmlns:a16="http://schemas.microsoft.com/office/drawing/2014/main" id="{95816BFB-DBDE-1C77-1E7E-F6FBDFC5658C}"/>
              </a:ext>
            </a:extLst>
          </p:cNvPr>
          <p:cNvSpPr txBox="1"/>
          <p:nvPr/>
        </p:nvSpPr>
        <p:spPr>
          <a:xfrm>
            <a:off x="536051" y="6156960"/>
            <a:ext cx="4980829" cy="381000"/>
          </a:xfrm>
          <a:prstGeom prst="rect">
            <a:avLst/>
          </a:prstGeom>
          <a:noFill/>
        </p:spPr>
        <p:txBody>
          <a:bodyPr wrap="square" rtlCol="0">
            <a:spAutoFit/>
          </a:bodyPr>
          <a:lstStyle/>
          <a:p>
            <a:r>
              <a:rPr lang="en-US" dirty="0">
                <a:latin typeface="Oswald Medium" panose="02000603000000000000" pitchFamily="2" charset="77"/>
              </a:rPr>
              <a:t>Office of Information Technology</a:t>
            </a:r>
          </a:p>
        </p:txBody>
      </p:sp>
    </p:spTree>
    <p:extLst>
      <p:ext uri="{BB962C8B-B14F-4D97-AF65-F5344CB8AC3E}">
        <p14:creationId xmlns:p14="http://schemas.microsoft.com/office/powerpoint/2010/main" val="35373634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B026FF2-BF69-D649-AE14-3F9D49596484}"/>
              </a:ext>
            </a:extLst>
          </p:cNvPr>
          <p:cNvSpPr>
            <a:spLocks noGrp="1"/>
          </p:cNvSpPr>
          <p:nvPr>
            <p:ph type="title"/>
          </p:nvPr>
        </p:nvSpPr>
        <p:spPr/>
        <p:txBody>
          <a:bodyPr/>
          <a:lstStyle/>
          <a:p>
            <a:r>
              <a:rPr lang="en-US" dirty="0"/>
              <a:t>Best practices for video and audio</a:t>
            </a:r>
          </a:p>
        </p:txBody>
      </p:sp>
      <p:sp>
        <p:nvSpPr>
          <p:cNvPr id="7" name="Content Placeholder 6">
            <a:extLst>
              <a:ext uri="{FF2B5EF4-FFF2-40B4-BE49-F238E27FC236}">
                <a16:creationId xmlns:a16="http://schemas.microsoft.com/office/drawing/2014/main" id="{93E0B815-DB57-0A41-8282-F01A05B5BBDC}"/>
              </a:ext>
            </a:extLst>
          </p:cNvPr>
          <p:cNvSpPr>
            <a:spLocks noGrp="1"/>
          </p:cNvSpPr>
          <p:nvPr>
            <p:ph idx="1"/>
          </p:nvPr>
        </p:nvSpPr>
        <p:spPr>
          <a:xfrm>
            <a:off x="536051" y="1921276"/>
            <a:ext cx="11072853" cy="4036612"/>
          </a:xfrm>
        </p:spPr>
        <p:txBody>
          <a:bodyPr>
            <a:noAutofit/>
          </a:bodyPr>
          <a:lstStyle/>
          <a:p>
            <a:pPr marL="0" indent="0">
              <a:buNone/>
            </a:pPr>
            <a:r>
              <a:rPr lang="en-US" b="1" dirty="0">
                <a:solidFill>
                  <a:schemeClr val="tx1">
                    <a:lumMod val="25000"/>
                  </a:schemeClr>
                </a:solidFill>
              </a:rPr>
              <a:t>How to: Caption YouTube Videos</a:t>
            </a:r>
          </a:p>
          <a:p>
            <a:pPr marL="0" indent="0">
              <a:buNone/>
            </a:pPr>
            <a:endParaRPr lang="en-US" sz="2400" b="1" dirty="0">
              <a:solidFill>
                <a:schemeClr val="tx1">
                  <a:lumMod val="25000"/>
                </a:schemeClr>
              </a:solidFill>
            </a:endParaRPr>
          </a:p>
          <a:p>
            <a:pPr marL="0" indent="0">
              <a:buNone/>
            </a:pPr>
            <a:r>
              <a:rPr lang="en-US" sz="2400" b="1" dirty="0">
                <a:solidFill>
                  <a:schemeClr val="tx1">
                    <a:lumMod val="25000"/>
                  </a:schemeClr>
                </a:solidFill>
              </a:rPr>
              <a:t>Method 1: Work with CAES Office of Marketing and Communications</a:t>
            </a:r>
            <a:br>
              <a:rPr lang="en-US" sz="2400" b="1" dirty="0">
                <a:solidFill>
                  <a:schemeClr val="tx1">
                    <a:lumMod val="25000"/>
                  </a:schemeClr>
                </a:solidFill>
              </a:rPr>
            </a:br>
            <a:endParaRPr lang="en-US" sz="2400" b="1" dirty="0">
              <a:solidFill>
                <a:schemeClr val="tx1">
                  <a:lumMod val="25000"/>
                </a:schemeClr>
              </a:solidFill>
            </a:endParaRPr>
          </a:p>
          <a:p>
            <a:r>
              <a:rPr lang="en-US" sz="2400" dirty="0">
                <a:solidFill>
                  <a:schemeClr val="tx1">
                    <a:lumMod val="25000"/>
                  </a:schemeClr>
                </a:solidFill>
              </a:rPr>
              <a:t>Contact OMC about your video project</a:t>
            </a:r>
          </a:p>
          <a:p>
            <a:r>
              <a:rPr lang="en-US" sz="2400" dirty="0">
                <a:solidFill>
                  <a:schemeClr val="tx1">
                    <a:lumMod val="25000"/>
                  </a:schemeClr>
                </a:solidFill>
              </a:rPr>
              <a:t>Make your video, and send to OMC to upload to YouTube</a:t>
            </a:r>
          </a:p>
          <a:p>
            <a:r>
              <a:rPr lang="en-US" sz="2400" dirty="0">
                <a:solidFill>
                  <a:schemeClr val="tx1">
                    <a:lumMod val="25000"/>
                  </a:schemeClr>
                </a:solidFill>
              </a:rPr>
              <a:t>OMC will send you the auto translated script for you to make corrections</a:t>
            </a:r>
          </a:p>
          <a:p>
            <a:r>
              <a:rPr lang="en-US" sz="2400" dirty="0">
                <a:solidFill>
                  <a:schemeClr val="tx1">
                    <a:lumMod val="25000"/>
                  </a:schemeClr>
                </a:solidFill>
              </a:rPr>
              <a:t>Send transcript back to OMC</a:t>
            </a:r>
          </a:p>
        </p:txBody>
      </p:sp>
      <p:sp>
        <p:nvSpPr>
          <p:cNvPr id="3" name="TextBox 2">
            <a:extLst>
              <a:ext uri="{FF2B5EF4-FFF2-40B4-BE49-F238E27FC236}">
                <a16:creationId xmlns:a16="http://schemas.microsoft.com/office/drawing/2014/main" id="{95816BFB-DBDE-1C77-1E7E-F6FBDFC5658C}"/>
              </a:ext>
            </a:extLst>
          </p:cNvPr>
          <p:cNvSpPr txBox="1"/>
          <p:nvPr/>
        </p:nvSpPr>
        <p:spPr>
          <a:xfrm>
            <a:off x="536051" y="6156960"/>
            <a:ext cx="4980829" cy="381000"/>
          </a:xfrm>
          <a:prstGeom prst="rect">
            <a:avLst/>
          </a:prstGeom>
          <a:noFill/>
        </p:spPr>
        <p:txBody>
          <a:bodyPr wrap="square" rtlCol="0">
            <a:spAutoFit/>
          </a:bodyPr>
          <a:lstStyle/>
          <a:p>
            <a:r>
              <a:rPr lang="en-US" dirty="0">
                <a:latin typeface="Oswald Medium" panose="02000603000000000000" pitchFamily="2" charset="77"/>
              </a:rPr>
              <a:t>Office of Information Technology</a:t>
            </a:r>
          </a:p>
        </p:txBody>
      </p:sp>
    </p:spTree>
    <p:extLst>
      <p:ext uri="{BB962C8B-B14F-4D97-AF65-F5344CB8AC3E}">
        <p14:creationId xmlns:p14="http://schemas.microsoft.com/office/powerpoint/2010/main" val="5590525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B026FF2-BF69-D649-AE14-3F9D49596484}"/>
              </a:ext>
            </a:extLst>
          </p:cNvPr>
          <p:cNvSpPr>
            <a:spLocks noGrp="1"/>
          </p:cNvSpPr>
          <p:nvPr>
            <p:ph type="title"/>
          </p:nvPr>
        </p:nvSpPr>
        <p:spPr/>
        <p:txBody>
          <a:bodyPr/>
          <a:lstStyle/>
          <a:p>
            <a:r>
              <a:rPr lang="en-US" dirty="0"/>
              <a:t>Best practices for video and audio</a:t>
            </a:r>
          </a:p>
        </p:txBody>
      </p:sp>
      <p:sp>
        <p:nvSpPr>
          <p:cNvPr id="7" name="Content Placeholder 6">
            <a:extLst>
              <a:ext uri="{FF2B5EF4-FFF2-40B4-BE49-F238E27FC236}">
                <a16:creationId xmlns:a16="http://schemas.microsoft.com/office/drawing/2014/main" id="{93E0B815-DB57-0A41-8282-F01A05B5BBDC}"/>
              </a:ext>
            </a:extLst>
          </p:cNvPr>
          <p:cNvSpPr>
            <a:spLocks noGrp="1"/>
          </p:cNvSpPr>
          <p:nvPr>
            <p:ph idx="1"/>
          </p:nvPr>
        </p:nvSpPr>
        <p:spPr>
          <a:xfrm>
            <a:off x="536051" y="1921276"/>
            <a:ext cx="11072853" cy="4036612"/>
          </a:xfrm>
        </p:spPr>
        <p:txBody>
          <a:bodyPr>
            <a:noAutofit/>
          </a:bodyPr>
          <a:lstStyle/>
          <a:p>
            <a:pPr marL="0" indent="0">
              <a:buNone/>
            </a:pPr>
            <a:r>
              <a:rPr lang="en-US" b="1" dirty="0">
                <a:solidFill>
                  <a:schemeClr val="tx1">
                    <a:lumMod val="25000"/>
                  </a:schemeClr>
                </a:solidFill>
              </a:rPr>
              <a:t>How to: Caption YouTube Videos</a:t>
            </a:r>
          </a:p>
          <a:p>
            <a:pPr marL="0" indent="0">
              <a:buNone/>
            </a:pPr>
            <a:endParaRPr lang="en-US" b="1" dirty="0">
              <a:solidFill>
                <a:schemeClr val="tx1">
                  <a:lumMod val="25000"/>
                </a:schemeClr>
              </a:solidFill>
            </a:endParaRPr>
          </a:p>
          <a:p>
            <a:pPr marL="0" indent="0">
              <a:buNone/>
            </a:pPr>
            <a:r>
              <a:rPr lang="en-US" b="1" dirty="0">
                <a:solidFill>
                  <a:schemeClr val="tx1">
                    <a:lumMod val="25000"/>
                  </a:schemeClr>
                </a:solidFill>
              </a:rPr>
              <a:t>Method 2: Do-it-yourself</a:t>
            </a:r>
          </a:p>
          <a:p>
            <a:pPr marL="0" indent="0">
              <a:buNone/>
            </a:pPr>
            <a:endParaRPr lang="en-US" b="1" dirty="0">
              <a:solidFill>
                <a:schemeClr val="tx1">
                  <a:lumMod val="25000"/>
                </a:schemeClr>
              </a:solidFill>
            </a:endParaRPr>
          </a:p>
          <a:p>
            <a:pPr marL="0" indent="0">
              <a:buNone/>
            </a:pPr>
            <a:r>
              <a:rPr lang="en-US" dirty="0">
                <a:solidFill>
                  <a:schemeClr val="tx1">
                    <a:lumMod val="25000"/>
                  </a:schemeClr>
                </a:solidFill>
                <a:hlinkClick r:id="rId3"/>
              </a:rPr>
              <a:t>Demo: Adding Captions to a YouTube Video after uploading</a:t>
            </a:r>
            <a:endParaRPr lang="en-US" dirty="0">
              <a:solidFill>
                <a:schemeClr val="tx1">
                  <a:lumMod val="25000"/>
                </a:schemeClr>
              </a:solidFill>
            </a:endParaRPr>
          </a:p>
        </p:txBody>
      </p:sp>
      <p:sp>
        <p:nvSpPr>
          <p:cNvPr id="3" name="TextBox 2">
            <a:extLst>
              <a:ext uri="{FF2B5EF4-FFF2-40B4-BE49-F238E27FC236}">
                <a16:creationId xmlns:a16="http://schemas.microsoft.com/office/drawing/2014/main" id="{95816BFB-DBDE-1C77-1E7E-F6FBDFC5658C}"/>
              </a:ext>
            </a:extLst>
          </p:cNvPr>
          <p:cNvSpPr txBox="1"/>
          <p:nvPr/>
        </p:nvSpPr>
        <p:spPr>
          <a:xfrm>
            <a:off x="536051" y="6156960"/>
            <a:ext cx="4980829" cy="381000"/>
          </a:xfrm>
          <a:prstGeom prst="rect">
            <a:avLst/>
          </a:prstGeom>
          <a:noFill/>
        </p:spPr>
        <p:txBody>
          <a:bodyPr wrap="square" rtlCol="0">
            <a:spAutoFit/>
          </a:bodyPr>
          <a:lstStyle/>
          <a:p>
            <a:r>
              <a:rPr lang="en-US" dirty="0">
                <a:latin typeface="Oswald Medium" panose="02000603000000000000" pitchFamily="2" charset="77"/>
              </a:rPr>
              <a:t>Office of Information Technology</a:t>
            </a:r>
          </a:p>
        </p:txBody>
      </p:sp>
    </p:spTree>
    <p:extLst>
      <p:ext uri="{BB962C8B-B14F-4D97-AF65-F5344CB8AC3E}">
        <p14:creationId xmlns:p14="http://schemas.microsoft.com/office/powerpoint/2010/main" val="13450837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B026FF2-BF69-D649-AE14-3F9D49596484}"/>
              </a:ext>
            </a:extLst>
          </p:cNvPr>
          <p:cNvSpPr>
            <a:spLocks noGrp="1"/>
          </p:cNvSpPr>
          <p:nvPr>
            <p:ph type="title"/>
          </p:nvPr>
        </p:nvSpPr>
        <p:spPr/>
        <p:txBody>
          <a:bodyPr/>
          <a:lstStyle/>
          <a:p>
            <a:r>
              <a:rPr lang="en-US" dirty="0"/>
              <a:t>Best practices for links</a:t>
            </a:r>
          </a:p>
        </p:txBody>
      </p:sp>
      <p:sp>
        <p:nvSpPr>
          <p:cNvPr id="7" name="Content Placeholder 6">
            <a:extLst>
              <a:ext uri="{FF2B5EF4-FFF2-40B4-BE49-F238E27FC236}">
                <a16:creationId xmlns:a16="http://schemas.microsoft.com/office/drawing/2014/main" id="{93E0B815-DB57-0A41-8282-F01A05B5BBDC}"/>
              </a:ext>
            </a:extLst>
          </p:cNvPr>
          <p:cNvSpPr>
            <a:spLocks noGrp="1"/>
          </p:cNvSpPr>
          <p:nvPr>
            <p:ph idx="1"/>
          </p:nvPr>
        </p:nvSpPr>
        <p:spPr>
          <a:xfrm>
            <a:off x="536051" y="1921276"/>
            <a:ext cx="11072853" cy="4036612"/>
          </a:xfrm>
        </p:spPr>
        <p:txBody>
          <a:bodyPr>
            <a:noAutofit/>
          </a:bodyPr>
          <a:lstStyle/>
          <a:p>
            <a:pPr marL="0" indent="0">
              <a:buNone/>
            </a:pPr>
            <a:r>
              <a:rPr lang="en-US" sz="4400" b="1" dirty="0">
                <a:solidFill>
                  <a:schemeClr val="tx1">
                    <a:lumMod val="25000"/>
                  </a:schemeClr>
                </a:solidFill>
              </a:rPr>
              <a:t>Links should be descriptive!</a:t>
            </a:r>
          </a:p>
          <a:p>
            <a:pPr marL="0" indent="0">
              <a:buNone/>
            </a:pPr>
            <a:endParaRPr lang="en-US" b="1" dirty="0">
              <a:solidFill>
                <a:schemeClr val="tx1">
                  <a:lumMod val="25000"/>
                </a:schemeClr>
              </a:solidFill>
            </a:endParaRPr>
          </a:p>
          <a:p>
            <a:r>
              <a:rPr lang="en-US" dirty="0">
                <a:solidFill>
                  <a:schemeClr val="tx1">
                    <a:lumMod val="10000"/>
                  </a:schemeClr>
                </a:solidFill>
              </a:rPr>
              <a:t>Link text should make sense out of context</a:t>
            </a:r>
          </a:p>
          <a:p>
            <a:r>
              <a:rPr lang="en-US" dirty="0">
                <a:solidFill>
                  <a:schemeClr val="tx1">
                    <a:lumMod val="10000"/>
                  </a:schemeClr>
                </a:solidFill>
              </a:rPr>
              <a:t>Avoid links like “read more” or “click here”</a:t>
            </a:r>
          </a:p>
          <a:p>
            <a:pPr marL="0" indent="0">
              <a:buNone/>
            </a:pPr>
            <a:endParaRPr lang="en-US" dirty="0">
              <a:solidFill>
                <a:schemeClr val="tx1">
                  <a:lumMod val="25000"/>
                </a:schemeClr>
              </a:solidFill>
            </a:endParaRPr>
          </a:p>
          <a:p>
            <a:pPr marL="0" indent="0">
              <a:buNone/>
            </a:pPr>
            <a:r>
              <a:rPr lang="en-US" b="1" dirty="0">
                <a:solidFill>
                  <a:schemeClr val="tx1">
                    <a:lumMod val="25000"/>
                  </a:schemeClr>
                </a:solidFill>
              </a:rPr>
              <a:t>Demo:</a:t>
            </a:r>
          </a:p>
          <a:p>
            <a:pPr marL="0" indent="0">
              <a:buNone/>
            </a:pPr>
            <a:r>
              <a:rPr lang="en-US" dirty="0">
                <a:solidFill>
                  <a:schemeClr val="tx1">
                    <a:lumMod val="25000"/>
                  </a:schemeClr>
                </a:solidFill>
                <a:hlinkClick r:id="rId3"/>
              </a:rPr>
              <a:t>What happens when there are a bunch of “click here” links on a page?</a:t>
            </a:r>
            <a:endParaRPr lang="en-US" dirty="0">
              <a:solidFill>
                <a:schemeClr val="tx1">
                  <a:lumMod val="25000"/>
                </a:schemeClr>
              </a:solidFill>
            </a:endParaRPr>
          </a:p>
        </p:txBody>
      </p:sp>
      <p:sp>
        <p:nvSpPr>
          <p:cNvPr id="3" name="TextBox 2">
            <a:extLst>
              <a:ext uri="{FF2B5EF4-FFF2-40B4-BE49-F238E27FC236}">
                <a16:creationId xmlns:a16="http://schemas.microsoft.com/office/drawing/2014/main" id="{95816BFB-DBDE-1C77-1E7E-F6FBDFC5658C}"/>
              </a:ext>
            </a:extLst>
          </p:cNvPr>
          <p:cNvSpPr txBox="1"/>
          <p:nvPr/>
        </p:nvSpPr>
        <p:spPr>
          <a:xfrm>
            <a:off x="536051" y="6156960"/>
            <a:ext cx="4980829" cy="381000"/>
          </a:xfrm>
          <a:prstGeom prst="rect">
            <a:avLst/>
          </a:prstGeom>
          <a:noFill/>
        </p:spPr>
        <p:txBody>
          <a:bodyPr wrap="square" rtlCol="0">
            <a:spAutoFit/>
          </a:bodyPr>
          <a:lstStyle/>
          <a:p>
            <a:r>
              <a:rPr lang="en-US" dirty="0">
                <a:latin typeface="Oswald Medium" panose="02000603000000000000" pitchFamily="2" charset="77"/>
              </a:rPr>
              <a:t>Office of Information Technology</a:t>
            </a:r>
          </a:p>
        </p:txBody>
      </p:sp>
    </p:spTree>
    <p:extLst>
      <p:ext uri="{BB962C8B-B14F-4D97-AF65-F5344CB8AC3E}">
        <p14:creationId xmlns:p14="http://schemas.microsoft.com/office/powerpoint/2010/main" val="7555897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title="Don't: Link text over 100 characters long.">
            <a:extLst>
              <a:ext uri="{FF2B5EF4-FFF2-40B4-BE49-F238E27FC236}">
                <a16:creationId xmlns:a16="http://schemas.microsoft.com/office/drawing/2014/main" id="{458F7920-514E-FD4C-B506-A37F4EE59F91}"/>
              </a:ext>
            </a:extLst>
          </p:cNvPr>
          <p:cNvPicPr>
            <a:picLocks noChangeAspect="1"/>
          </p:cNvPicPr>
          <p:nvPr/>
        </p:nvPicPr>
        <p:blipFill>
          <a:blip r:embed="rId3"/>
          <a:stretch>
            <a:fillRect/>
          </a:stretch>
        </p:blipFill>
        <p:spPr>
          <a:xfrm>
            <a:off x="391855" y="1651056"/>
            <a:ext cx="5350266" cy="1348353"/>
          </a:xfrm>
          <a:prstGeom prst="rect">
            <a:avLst/>
          </a:prstGeom>
        </p:spPr>
      </p:pic>
      <p:pic>
        <p:nvPicPr>
          <p:cNvPr id="12" name="Picture 11" title="Do: Link text highlights call to action.">
            <a:extLst>
              <a:ext uri="{FF2B5EF4-FFF2-40B4-BE49-F238E27FC236}">
                <a16:creationId xmlns:a16="http://schemas.microsoft.com/office/drawing/2014/main" id="{8471CF73-40BE-EE43-A40E-C8478BF9286F}"/>
              </a:ext>
            </a:extLst>
          </p:cNvPr>
          <p:cNvPicPr>
            <a:picLocks noChangeAspect="1"/>
          </p:cNvPicPr>
          <p:nvPr/>
        </p:nvPicPr>
        <p:blipFill>
          <a:blip r:embed="rId4"/>
          <a:stretch>
            <a:fillRect/>
          </a:stretch>
        </p:blipFill>
        <p:spPr>
          <a:xfrm>
            <a:off x="6300062" y="1844567"/>
            <a:ext cx="5587138" cy="974633"/>
          </a:xfrm>
          <a:prstGeom prst="rect">
            <a:avLst/>
          </a:prstGeom>
        </p:spPr>
      </p:pic>
      <p:cxnSp>
        <p:nvCxnSpPr>
          <p:cNvPr id="14" name="Straight Connector 13">
            <a:extLst>
              <a:ext uri="{FF2B5EF4-FFF2-40B4-BE49-F238E27FC236}">
                <a16:creationId xmlns:a16="http://schemas.microsoft.com/office/drawing/2014/main" id="{2D6A561B-7E4D-D245-BA0E-0393C3CC6B9E}"/>
              </a:ext>
              <a:ext uri="{C183D7F6-B498-43B3-948B-1728B52AA6E4}">
                <adec:decorative xmlns:adec="http://schemas.microsoft.com/office/drawing/2017/decorative" val="1"/>
              </a:ext>
            </a:extLst>
          </p:cNvPr>
          <p:cNvCxnSpPr/>
          <p:nvPr/>
        </p:nvCxnSpPr>
        <p:spPr>
          <a:xfrm>
            <a:off x="5982345" y="0"/>
            <a:ext cx="0" cy="6858000"/>
          </a:xfrm>
          <a:prstGeom prst="line">
            <a:avLst/>
          </a:prstGeom>
          <a:ln/>
        </p:spPr>
        <p:style>
          <a:lnRef idx="1">
            <a:schemeClr val="dk1"/>
          </a:lnRef>
          <a:fillRef idx="0">
            <a:schemeClr val="dk1"/>
          </a:fillRef>
          <a:effectRef idx="0">
            <a:schemeClr val="dk1"/>
          </a:effectRef>
          <a:fontRef idx="minor">
            <a:schemeClr val="tx1"/>
          </a:fontRef>
        </p:style>
      </p:cxnSp>
      <p:pic>
        <p:nvPicPr>
          <p:cNvPr id="16" name="Picture 15" title="Don't: highlight entire web addresses as link text.">
            <a:extLst>
              <a:ext uri="{FF2B5EF4-FFF2-40B4-BE49-F238E27FC236}">
                <a16:creationId xmlns:a16="http://schemas.microsoft.com/office/drawing/2014/main" id="{6419C74B-6085-ED40-BF34-54933BC505C8}"/>
              </a:ext>
            </a:extLst>
          </p:cNvPr>
          <p:cNvPicPr>
            <a:picLocks noChangeAspect="1"/>
          </p:cNvPicPr>
          <p:nvPr/>
        </p:nvPicPr>
        <p:blipFill>
          <a:blip r:embed="rId5"/>
          <a:stretch>
            <a:fillRect/>
          </a:stretch>
        </p:blipFill>
        <p:spPr>
          <a:xfrm>
            <a:off x="391855" y="3333613"/>
            <a:ext cx="5350266" cy="1149944"/>
          </a:xfrm>
          <a:prstGeom prst="rect">
            <a:avLst/>
          </a:prstGeom>
        </p:spPr>
      </p:pic>
      <p:pic>
        <p:nvPicPr>
          <p:cNvPr id="18" name="Picture 17" title="Do: use title of pages as link text.">
            <a:extLst>
              <a:ext uri="{FF2B5EF4-FFF2-40B4-BE49-F238E27FC236}">
                <a16:creationId xmlns:a16="http://schemas.microsoft.com/office/drawing/2014/main" id="{276061EB-0276-B745-9EBC-33627367451F}"/>
              </a:ext>
            </a:extLst>
          </p:cNvPr>
          <p:cNvPicPr>
            <a:picLocks noChangeAspect="1"/>
          </p:cNvPicPr>
          <p:nvPr/>
        </p:nvPicPr>
        <p:blipFill>
          <a:blip r:embed="rId6"/>
          <a:stretch>
            <a:fillRect/>
          </a:stretch>
        </p:blipFill>
        <p:spPr>
          <a:xfrm>
            <a:off x="6300062" y="3270630"/>
            <a:ext cx="3747966" cy="1149944"/>
          </a:xfrm>
          <a:prstGeom prst="rect">
            <a:avLst/>
          </a:prstGeom>
        </p:spPr>
      </p:pic>
      <p:sp>
        <p:nvSpPr>
          <p:cNvPr id="25" name="Rectangle 24">
            <a:extLst>
              <a:ext uri="{FF2B5EF4-FFF2-40B4-BE49-F238E27FC236}">
                <a16:creationId xmlns:a16="http://schemas.microsoft.com/office/drawing/2014/main" id="{6DF424A0-E124-9340-9580-A581F201D50A}"/>
              </a:ext>
            </a:extLst>
          </p:cNvPr>
          <p:cNvSpPr/>
          <p:nvPr/>
        </p:nvSpPr>
        <p:spPr>
          <a:xfrm>
            <a:off x="1018596" y="754080"/>
            <a:ext cx="3192651" cy="523220"/>
          </a:xfrm>
          <a:prstGeom prst="rect">
            <a:avLst/>
          </a:prstGeom>
        </p:spPr>
        <p:txBody>
          <a:bodyPr wrap="square">
            <a:spAutoFit/>
          </a:bodyPr>
          <a:lstStyle/>
          <a:p>
            <a:r>
              <a:rPr lang="en-US" sz="2800" b="1" dirty="0">
                <a:solidFill>
                  <a:schemeClr val="tx1">
                    <a:lumMod val="25000"/>
                  </a:schemeClr>
                </a:solidFill>
                <a:latin typeface="Georgia" panose="02040502050405020303" pitchFamily="18" charset="0"/>
              </a:rPr>
              <a:t>Link Text Don’ts</a:t>
            </a:r>
            <a:endParaRPr lang="en-US" sz="2800" dirty="0">
              <a:latin typeface="Georgia" panose="02040502050405020303" pitchFamily="18" charset="0"/>
            </a:endParaRPr>
          </a:p>
        </p:txBody>
      </p:sp>
      <p:pic>
        <p:nvPicPr>
          <p:cNvPr id="29" name="Graphic 28">
            <a:extLst>
              <a:ext uri="{FF2B5EF4-FFF2-40B4-BE49-F238E27FC236}">
                <a16:creationId xmlns:a16="http://schemas.microsoft.com/office/drawing/2014/main" id="{6683C246-6C4E-AA48-8385-11F574331F46}"/>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048028" y="682639"/>
            <a:ext cx="646331" cy="646331"/>
          </a:xfrm>
          <a:prstGeom prst="rect">
            <a:avLst/>
          </a:prstGeom>
        </p:spPr>
      </p:pic>
      <p:pic>
        <p:nvPicPr>
          <p:cNvPr id="3" name="Picture 2" title="Do: highlight download PDF action as a part of link text.">
            <a:extLst>
              <a:ext uri="{FF2B5EF4-FFF2-40B4-BE49-F238E27FC236}">
                <a16:creationId xmlns:a16="http://schemas.microsoft.com/office/drawing/2014/main" id="{2180E4A4-64F5-0444-AFD4-90330D816ED1}"/>
              </a:ext>
            </a:extLst>
          </p:cNvPr>
          <p:cNvPicPr>
            <a:picLocks noChangeAspect="1"/>
          </p:cNvPicPr>
          <p:nvPr/>
        </p:nvPicPr>
        <p:blipFill>
          <a:blip r:embed="rId9"/>
          <a:stretch>
            <a:fillRect/>
          </a:stretch>
        </p:blipFill>
        <p:spPr>
          <a:xfrm>
            <a:off x="6300061" y="5055855"/>
            <a:ext cx="4676268" cy="686039"/>
          </a:xfrm>
          <a:prstGeom prst="rect">
            <a:avLst/>
          </a:prstGeom>
        </p:spPr>
      </p:pic>
      <p:pic>
        <p:nvPicPr>
          <p:cNvPr id="5" name="Picture 4" title="Don't: download PDF action not highlighted as link text.">
            <a:extLst>
              <a:ext uri="{FF2B5EF4-FFF2-40B4-BE49-F238E27FC236}">
                <a16:creationId xmlns:a16="http://schemas.microsoft.com/office/drawing/2014/main" id="{51495EC2-AFAC-B14E-9AC4-4CCF10C89290}"/>
              </a:ext>
            </a:extLst>
          </p:cNvPr>
          <p:cNvPicPr>
            <a:picLocks noChangeAspect="1"/>
          </p:cNvPicPr>
          <p:nvPr/>
        </p:nvPicPr>
        <p:blipFill>
          <a:blip r:embed="rId10"/>
          <a:stretch>
            <a:fillRect/>
          </a:stretch>
        </p:blipFill>
        <p:spPr>
          <a:xfrm>
            <a:off x="445895" y="5055855"/>
            <a:ext cx="4241800" cy="533400"/>
          </a:xfrm>
          <a:prstGeom prst="rect">
            <a:avLst/>
          </a:prstGeom>
        </p:spPr>
      </p:pic>
      <p:sp>
        <p:nvSpPr>
          <p:cNvPr id="2" name="&quot;No&quot; Symbol 1">
            <a:extLst>
              <a:ext uri="{FF2B5EF4-FFF2-40B4-BE49-F238E27FC236}">
                <a16:creationId xmlns:a16="http://schemas.microsoft.com/office/drawing/2014/main" id="{B53D1CE8-CD71-22D4-843A-B936553D6692}"/>
              </a:ext>
              <a:ext uri="{C183D7F6-B498-43B3-948B-1728B52AA6E4}">
                <adec:decorative xmlns:adec="http://schemas.microsoft.com/office/drawing/2017/decorative" val="1"/>
              </a:ext>
            </a:extLst>
          </p:cNvPr>
          <p:cNvSpPr/>
          <p:nvPr/>
        </p:nvSpPr>
        <p:spPr>
          <a:xfrm>
            <a:off x="4406642" y="682638"/>
            <a:ext cx="690153" cy="646331"/>
          </a:xfrm>
          <a:prstGeom prst="noSmoking">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Rectangle 14">
            <a:extLst>
              <a:ext uri="{FF2B5EF4-FFF2-40B4-BE49-F238E27FC236}">
                <a16:creationId xmlns:a16="http://schemas.microsoft.com/office/drawing/2014/main" id="{1B0BDDC9-7805-0A6B-731E-49A0920F4001}"/>
              </a:ext>
            </a:extLst>
          </p:cNvPr>
          <p:cNvSpPr/>
          <p:nvPr/>
        </p:nvSpPr>
        <p:spPr>
          <a:xfrm>
            <a:off x="7041869" y="763181"/>
            <a:ext cx="3192651" cy="523220"/>
          </a:xfrm>
          <a:prstGeom prst="rect">
            <a:avLst/>
          </a:prstGeom>
        </p:spPr>
        <p:txBody>
          <a:bodyPr wrap="square">
            <a:spAutoFit/>
          </a:bodyPr>
          <a:lstStyle/>
          <a:p>
            <a:r>
              <a:rPr lang="en-US" sz="2800" b="1" dirty="0">
                <a:solidFill>
                  <a:schemeClr val="tx1">
                    <a:lumMod val="25000"/>
                  </a:schemeClr>
                </a:solidFill>
                <a:latin typeface="Georgia" panose="02040502050405020303" pitchFamily="18" charset="0"/>
              </a:rPr>
              <a:t>Link Text Dos</a:t>
            </a:r>
            <a:endParaRPr lang="en-US" sz="2800" dirty="0">
              <a:latin typeface="Georgia" panose="02040502050405020303" pitchFamily="18" charset="0"/>
            </a:endParaRPr>
          </a:p>
        </p:txBody>
      </p:sp>
    </p:spTree>
    <p:extLst>
      <p:ext uri="{BB962C8B-B14F-4D97-AF65-F5344CB8AC3E}">
        <p14:creationId xmlns:p14="http://schemas.microsoft.com/office/powerpoint/2010/main" val="328900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B026FF2-BF69-D649-AE14-3F9D49596484}"/>
              </a:ext>
            </a:extLst>
          </p:cNvPr>
          <p:cNvSpPr>
            <a:spLocks noGrp="1"/>
          </p:cNvSpPr>
          <p:nvPr>
            <p:ph type="title"/>
          </p:nvPr>
        </p:nvSpPr>
        <p:spPr/>
        <p:txBody>
          <a:bodyPr/>
          <a:lstStyle/>
          <a:p>
            <a:r>
              <a:rPr lang="en-US" dirty="0"/>
              <a:t>Best practices for headings</a:t>
            </a:r>
          </a:p>
        </p:txBody>
      </p:sp>
      <p:sp>
        <p:nvSpPr>
          <p:cNvPr id="7" name="Content Placeholder 6">
            <a:extLst>
              <a:ext uri="{FF2B5EF4-FFF2-40B4-BE49-F238E27FC236}">
                <a16:creationId xmlns:a16="http://schemas.microsoft.com/office/drawing/2014/main" id="{93E0B815-DB57-0A41-8282-F01A05B5BBDC}"/>
              </a:ext>
            </a:extLst>
          </p:cNvPr>
          <p:cNvSpPr>
            <a:spLocks noGrp="1"/>
          </p:cNvSpPr>
          <p:nvPr>
            <p:ph idx="1"/>
          </p:nvPr>
        </p:nvSpPr>
        <p:spPr>
          <a:xfrm>
            <a:off x="536051" y="1921276"/>
            <a:ext cx="11072853" cy="4036612"/>
          </a:xfrm>
        </p:spPr>
        <p:txBody>
          <a:bodyPr>
            <a:noAutofit/>
          </a:bodyPr>
          <a:lstStyle/>
          <a:p>
            <a:pPr marL="0" indent="0">
              <a:buNone/>
            </a:pPr>
            <a:r>
              <a:rPr lang="en-US" b="1" dirty="0">
                <a:solidFill>
                  <a:schemeClr val="tx1">
                    <a:lumMod val="25000"/>
                  </a:schemeClr>
                </a:solidFill>
              </a:rPr>
              <a:t>Headings should be used to break up and organize content</a:t>
            </a:r>
          </a:p>
          <a:p>
            <a:pPr marL="0" indent="0">
              <a:buNone/>
            </a:pPr>
            <a:endParaRPr lang="en-US" sz="2000" b="1" dirty="0">
              <a:solidFill>
                <a:schemeClr val="tx1">
                  <a:lumMod val="25000"/>
                </a:schemeClr>
              </a:solidFill>
            </a:endParaRPr>
          </a:p>
          <a:p>
            <a:r>
              <a:rPr lang="en-US" sz="2000" b="1" dirty="0">
                <a:solidFill>
                  <a:schemeClr val="tx1">
                    <a:lumMod val="25000"/>
                  </a:schemeClr>
                </a:solidFill>
              </a:rPr>
              <a:t>Headings help users quickly scan a page and find sections by topic</a:t>
            </a:r>
          </a:p>
          <a:p>
            <a:r>
              <a:rPr lang="en-US" sz="2000" b="1" dirty="0">
                <a:solidFill>
                  <a:schemeClr val="tx1">
                    <a:lumMod val="25000"/>
                  </a:schemeClr>
                </a:solidFill>
              </a:rPr>
              <a:t>Don’t use headings on entire paragraphs.</a:t>
            </a:r>
          </a:p>
          <a:p>
            <a:r>
              <a:rPr lang="en-US" sz="2000" b="1" dirty="0">
                <a:solidFill>
                  <a:schemeClr val="tx1">
                    <a:lumMod val="25000"/>
                  </a:schemeClr>
                </a:solidFill>
              </a:rPr>
              <a:t>Don’t skip heading levels</a:t>
            </a:r>
            <a:br>
              <a:rPr lang="en-US" sz="2000" b="1" dirty="0">
                <a:solidFill>
                  <a:schemeClr val="tx1">
                    <a:lumMod val="25000"/>
                  </a:schemeClr>
                </a:solidFill>
              </a:rPr>
            </a:br>
            <a:r>
              <a:rPr lang="en-US" sz="2000" dirty="0">
                <a:solidFill>
                  <a:schemeClr val="tx1">
                    <a:lumMod val="25000"/>
                  </a:schemeClr>
                </a:solidFill>
              </a:rPr>
              <a:t>Ex: Don’t use heading 2 to begin a section, and then immediately use heading 4 for subsections. Use heading 3 instead.</a:t>
            </a:r>
          </a:p>
          <a:p>
            <a:pPr marL="0" indent="0">
              <a:buNone/>
            </a:pPr>
            <a:endParaRPr lang="en-US" sz="2000" dirty="0">
              <a:solidFill>
                <a:schemeClr val="tx1">
                  <a:lumMod val="25000"/>
                </a:schemeClr>
              </a:solidFill>
            </a:endParaRPr>
          </a:p>
          <a:p>
            <a:pPr marL="0" indent="0">
              <a:buNone/>
            </a:pPr>
            <a:r>
              <a:rPr lang="en-US" sz="2000" b="1" dirty="0">
                <a:solidFill>
                  <a:schemeClr val="tx1">
                    <a:lumMod val="25000"/>
                  </a:schemeClr>
                </a:solidFill>
              </a:rPr>
              <a:t>Demo:</a:t>
            </a:r>
          </a:p>
          <a:p>
            <a:pPr marL="0" indent="0">
              <a:buNone/>
            </a:pPr>
            <a:r>
              <a:rPr lang="en-US" sz="2000" dirty="0">
                <a:solidFill>
                  <a:schemeClr val="tx1">
                    <a:lumMod val="25000"/>
                  </a:schemeClr>
                </a:solidFill>
                <a:hlinkClick r:id="rId3"/>
              </a:rPr>
              <a:t>What happens when heading styles are used incorrectly?</a:t>
            </a:r>
            <a:endParaRPr lang="en-US" sz="2000" dirty="0">
              <a:solidFill>
                <a:schemeClr val="tx1">
                  <a:lumMod val="25000"/>
                </a:schemeClr>
              </a:solidFill>
            </a:endParaRPr>
          </a:p>
        </p:txBody>
      </p:sp>
      <p:sp>
        <p:nvSpPr>
          <p:cNvPr id="3" name="TextBox 2">
            <a:extLst>
              <a:ext uri="{FF2B5EF4-FFF2-40B4-BE49-F238E27FC236}">
                <a16:creationId xmlns:a16="http://schemas.microsoft.com/office/drawing/2014/main" id="{95816BFB-DBDE-1C77-1E7E-F6FBDFC5658C}"/>
              </a:ext>
            </a:extLst>
          </p:cNvPr>
          <p:cNvSpPr txBox="1"/>
          <p:nvPr/>
        </p:nvSpPr>
        <p:spPr>
          <a:xfrm>
            <a:off x="536051" y="6156960"/>
            <a:ext cx="4980829" cy="381000"/>
          </a:xfrm>
          <a:prstGeom prst="rect">
            <a:avLst/>
          </a:prstGeom>
          <a:noFill/>
        </p:spPr>
        <p:txBody>
          <a:bodyPr wrap="square" rtlCol="0">
            <a:spAutoFit/>
          </a:bodyPr>
          <a:lstStyle/>
          <a:p>
            <a:r>
              <a:rPr lang="en-US" dirty="0">
                <a:latin typeface="Oswald Medium" panose="02000603000000000000" pitchFamily="2" charset="77"/>
              </a:rPr>
              <a:t>Office of Information Technology</a:t>
            </a:r>
          </a:p>
        </p:txBody>
      </p:sp>
    </p:spTree>
    <p:extLst>
      <p:ext uri="{BB962C8B-B14F-4D97-AF65-F5344CB8AC3E}">
        <p14:creationId xmlns:p14="http://schemas.microsoft.com/office/powerpoint/2010/main" val="30369474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B026FF2-BF69-D649-AE14-3F9D49596484}"/>
              </a:ext>
            </a:extLst>
          </p:cNvPr>
          <p:cNvSpPr>
            <a:spLocks noGrp="1"/>
          </p:cNvSpPr>
          <p:nvPr>
            <p:ph type="title"/>
          </p:nvPr>
        </p:nvSpPr>
        <p:spPr/>
        <p:txBody>
          <a:bodyPr/>
          <a:lstStyle/>
          <a:p>
            <a:r>
              <a:rPr lang="en-US" dirty="0"/>
              <a:t>Best practices for tables</a:t>
            </a:r>
          </a:p>
        </p:txBody>
      </p:sp>
      <p:sp>
        <p:nvSpPr>
          <p:cNvPr id="7" name="Content Placeholder 6">
            <a:extLst>
              <a:ext uri="{FF2B5EF4-FFF2-40B4-BE49-F238E27FC236}">
                <a16:creationId xmlns:a16="http://schemas.microsoft.com/office/drawing/2014/main" id="{93E0B815-DB57-0A41-8282-F01A05B5BBDC}"/>
              </a:ext>
            </a:extLst>
          </p:cNvPr>
          <p:cNvSpPr>
            <a:spLocks noGrp="1"/>
          </p:cNvSpPr>
          <p:nvPr>
            <p:ph idx="1"/>
          </p:nvPr>
        </p:nvSpPr>
        <p:spPr>
          <a:xfrm>
            <a:off x="536051" y="1921276"/>
            <a:ext cx="11072853" cy="4036612"/>
          </a:xfrm>
        </p:spPr>
        <p:txBody>
          <a:bodyPr>
            <a:noAutofit/>
          </a:bodyPr>
          <a:lstStyle/>
          <a:p>
            <a:r>
              <a:rPr lang="en-US" b="1" dirty="0">
                <a:solidFill>
                  <a:schemeClr val="tx1">
                    <a:lumMod val="10000"/>
                  </a:schemeClr>
                </a:solidFill>
              </a:rPr>
              <a:t>Use tables for representing data</a:t>
            </a:r>
            <a:br>
              <a:rPr lang="en-US" b="1" dirty="0">
                <a:solidFill>
                  <a:schemeClr val="tx1">
                    <a:lumMod val="10000"/>
                  </a:schemeClr>
                </a:solidFill>
              </a:rPr>
            </a:br>
            <a:r>
              <a:rPr lang="en-US" dirty="0">
                <a:solidFill>
                  <a:schemeClr val="tx1">
                    <a:lumMod val="10000"/>
                  </a:schemeClr>
                </a:solidFill>
              </a:rPr>
              <a:t>(Not for visual layout!)</a:t>
            </a:r>
          </a:p>
          <a:p>
            <a:r>
              <a:rPr lang="en-US" b="1" dirty="0">
                <a:solidFill>
                  <a:schemeClr val="tx1">
                    <a:lumMod val="10000"/>
                  </a:schemeClr>
                </a:solidFill>
              </a:rPr>
              <a:t>For basic tables, use table headers and captions</a:t>
            </a:r>
          </a:p>
          <a:p>
            <a:r>
              <a:rPr lang="en-US" b="1" dirty="0">
                <a:solidFill>
                  <a:schemeClr val="tx1">
                    <a:lumMod val="10000"/>
                  </a:schemeClr>
                </a:solidFill>
              </a:rPr>
              <a:t>Avoid creating complex tables when possible</a:t>
            </a:r>
          </a:p>
          <a:p>
            <a:endParaRPr lang="en-US" b="1" dirty="0">
              <a:solidFill>
                <a:schemeClr val="tx1">
                  <a:lumMod val="10000"/>
                </a:schemeClr>
              </a:solidFill>
            </a:endParaRPr>
          </a:p>
          <a:p>
            <a:pPr marL="0" indent="0">
              <a:buNone/>
            </a:pPr>
            <a:r>
              <a:rPr lang="en-US" b="1" dirty="0">
                <a:solidFill>
                  <a:schemeClr val="tx1">
                    <a:lumMod val="10000"/>
                  </a:schemeClr>
                </a:solidFill>
              </a:rPr>
              <a:t>Making an accessible table can be complicated.</a:t>
            </a:r>
            <a:br>
              <a:rPr lang="en-US" dirty="0">
                <a:solidFill>
                  <a:schemeClr val="tx1">
                    <a:lumMod val="10000"/>
                  </a:schemeClr>
                </a:solidFill>
              </a:rPr>
            </a:br>
            <a:br>
              <a:rPr lang="en-US" dirty="0">
                <a:solidFill>
                  <a:schemeClr val="tx1">
                    <a:lumMod val="10000"/>
                  </a:schemeClr>
                </a:solidFill>
              </a:rPr>
            </a:br>
            <a:r>
              <a:rPr lang="en-US" dirty="0">
                <a:solidFill>
                  <a:schemeClr val="tx1">
                    <a:lumMod val="10000"/>
                  </a:schemeClr>
                </a:solidFill>
              </a:rPr>
              <a:t>If you need to include a table, please reach out to </a:t>
            </a:r>
            <a:r>
              <a:rPr lang="en-US" dirty="0">
                <a:solidFill>
                  <a:schemeClr val="tx1">
                    <a:lumMod val="10000"/>
                  </a:schemeClr>
                </a:solidFill>
                <a:hlinkClick r:id="rId3"/>
              </a:rPr>
              <a:t>caesweb@uga.edu</a:t>
            </a:r>
            <a:r>
              <a:rPr lang="en-US" dirty="0">
                <a:solidFill>
                  <a:schemeClr val="tx1">
                    <a:lumMod val="10000"/>
                  </a:schemeClr>
                </a:solidFill>
              </a:rPr>
              <a:t> to make sure the table is accessible.</a:t>
            </a:r>
            <a:endParaRPr lang="en-US" b="1" dirty="0">
              <a:solidFill>
                <a:schemeClr val="tx1">
                  <a:lumMod val="25000"/>
                </a:schemeClr>
              </a:solidFill>
            </a:endParaRPr>
          </a:p>
        </p:txBody>
      </p:sp>
      <p:sp>
        <p:nvSpPr>
          <p:cNvPr id="3" name="TextBox 2">
            <a:extLst>
              <a:ext uri="{FF2B5EF4-FFF2-40B4-BE49-F238E27FC236}">
                <a16:creationId xmlns:a16="http://schemas.microsoft.com/office/drawing/2014/main" id="{95816BFB-DBDE-1C77-1E7E-F6FBDFC5658C}"/>
              </a:ext>
            </a:extLst>
          </p:cNvPr>
          <p:cNvSpPr txBox="1"/>
          <p:nvPr/>
        </p:nvSpPr>
        <p:spPr>
          <a:xfrm>
            <a:off x="536051" y="6156960"/>
            <a:ext cx="4980829" cy="381000"/>
          </a:xfrm>
          <a:prstGeom prst="rect">
            <a:avLst/>
          </a:prstGeom>
          <a:noFill/>
        </p:spPr>
        <p:txBody>
          <a:bodyPr wrap="square" rtlCol="0">
            <a:spAutoFit/>
          </a:bodyPr>
          <a:lstStyle/>
          <a:p>
            <a:r>
              <a:rPr lang="en-US" dirty="0">
                <a:latin typeface="Oswald Medium" panose="02000603000000000000" pitchFamily="2" charset="77"/>
              </a:rPr>
              <a:t>Office of Information Technology</a:t>
            </a:r>
          </a:p>
        </p:txBody>
      </p:sp>
    </p:spTree>
    <p:extLst>
      <p:ext uri="{BB962C8B-B14F-4D97-AF65-F5344CB8AC3E}">
        <p14:creationId xmlns:p14="http://schemas.microsoft.com/office/powerpoint/2010/main" val="5932129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0800A950-55DE-4E45-B41E-CC0DE03F1DA2}"/>
              </a:ext>
            </a:extLst>
          </p:cNvPr>
          <p:cNvSpPr/>
          <p:nvPr/>
        </p:nvSpPr>
        <p:spPr>
          <a:xfrm>
            <a:off x="435430" y="339739"/>
            <a:ext cx="9743228" cy="523220"/>
          </a:xfrm>
          <a:prstGeom prst="rect">
            <a:avLst/>
          </a:prstGeom>
        </p:spPr>
        <p:txBody>
          <a:bodyPr wrap="square">
            <a:spAutoFit/>
          </a:bodyPr>
          <a:lstStyle/>
          <a:p>
            <a:r>
              <a:rPr lang="en-US" sz="2800" b="1" dirty="0">
                <a:solidFill>
                  <a:schemeClr val="tx1">
                    <a:lumMod val="25000"/>
                  </a:schemeClr>
                </a:solidFill>
                <a:latin typeface="Georgia" panose="02040502050405020303" pitchFamily="18" charset="0"/>
              </a:rPr>
              <a:t>Adding table headers and captions in AEM</a:t>
            </a:r>
            <a:endParaRPr lang="en-US" sz="2800" dirty="0">
              <a:latin typeface="Georgia" panose="02040502050405020303" pitchFamily="18" charset="0"/>
            </a:endParaRPr>
          </a:p>
        </p:txBody>
      </p:sp>
      <p:pic>
        <p:nvPicPr>
          <p:cNvPr id="4" name="Picture 3" descr="Graphical user interface, application&#10;&#10;Description automatically generated">
            <a:extLst>
              <a:ext uri="{FF2B5EF4-FFF2-40B4-BE49-F238E27FC236}">
                <a16:creationId xmlns:a16="http://schemas.microsoft.com/office/drawing/2014/main" id="{FFD1543A-DE8C-7F46-B9B4-F5F0E49BD709}"/>
              </a:ext>
            </a:extLst>
          </p:cNvPr>
          <p:cNvPicPr>
            <a:picLocks noChangeAspect="1"/>
          </p:cNvPicPr>
          <p:nvPr/>
        </p:nvPicPr>
        <p:blipFill>
          <a:blip r:embed="rId3"/>
          <a:stretch>
            <a:fillRect/>
          </a:stretch>
        </p:blipFill>
        <p:spPr>
          <a:xfrm>
            <a:off x="435430" y="1111250"/>
            <a:ext cx="5321300" cy="4635500"/>
          </a:xfrm>
          <a:prstGeom prst="rect">
            <a:avLst/>
          </a:prstGeom>
        </p:spPr>
      </p:pic>
      <p:cxnSp>
        <p:nvCxnSpPr>
          <p:cNvPr id="15" name="Straight Arrow Connector 14" title="Arrow points to media library button.">
            <a:extLst>
              <a:ext uri="{FF2B5EF4-FFF2-40B4-BE49-F238E27FC236}">
                <a16:creationId xmlns:a16="http://schemas.microsoft.com/office/drawing/2014/main" id="{5D8DC4C1-C961-E443-A74D-D49DF3D01612}"/>
              </a:ext>
            </a:extLst>
          </p:cNvPr>
          <p:cNvCxnSpPr>
            <a:cxnSpLocks/>
          </p:cNvCxnSpPr>
          <p:nvPr/>
        </p:nvCxnSpPr>
        <p:spPr>
          <a:xfrm flipH="1">
            <a:off x="4936468" y="2449286"/>
            <a:ext cx="1498804" cy="1518557"/>
          </a:xfrm>
          <a:prstGeom prst="straightConnector1">
            <a:avLst/>
          </a:prstGeom>
          <a:ln w="1111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title="Arrow points to media library button.">
            <a:extLst>
              <a:ext uri="{FF2B5EF4-FFF2-40B4-BE49-F238E27FC236}">
                <a16:creationId xmlns:a16="http://schemas.microsoft.com/office/drawing/2014/main" id="{F7374FFA-549D-F64F-ACC5-52C3554BEBC5}"/>
              </a:ext>
            </a:extLst>
          </p:cNvPr>
          <p:cNvCxnSpPr>
            <a:cxnSpLocks/>
          </p:cNvCxnSpPr>
          <p:nvPr/>
        </p:nvCxnSpPr>
        <p:spPr>
          <a:xfrm flipH="1">
            <a:off x="5110843" y="4490357"/>
            <a:ext cx="1324429" cy="146957"/>
          </a:xfrm>
          <a:prstGeom prst="straightConnector1">
            <a:avLst/>
          </a:prstGeom>
          <a:ln w="1111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EFB133DE-DB92-0E42-B680-4240CCA18CA1}"/>
              </a:ext>
            </a:extLst>
          </p:cNvPr>
          <p:cNvSpPr txBox="1"/>
          <p:nvPr/>
        </p:nvSpPr>
        <p:spPr>
          <a:xfrm>
            <a:off x="6576332" y="2033787"/>
            <a:ext cx="3681436" cy="830997"/>
          </a:xfrm>
          <a:prstGeom prst="rect">
            <a:avLst/>
          </a:prstGeom>
          <a:noFill/>
        </p:spPr>
        <p:txBody>
          <a:bodyPr wrap="square">
            <a:spAutoFit/>
          </a:bodyPr>
          <a:lstStyle/>
          <a:p>
            <a:r>
              <a:rPr lang="en-US" sz="2400" b="1" dirty="0">
                <a:solidFill>
                  <a:schemeClr val="tx1">
                    <a:lumMod val="25000"/>
                  </a:schemeClr>
                </a:solidFill>
                <a:latin typeface="Helvetica Neue Regular"/>
              </a:rPr>
              <a:t>Select if the table has a header row or column</a:t>
            </a:r>
          </a:p>
        </p:txBody>
      </p:sp>
      <p:sp>
        <p:nvSpPr>
          <p:cNvPr id="23" name="TextBox 22">
            <a:extLst>
              <a:ext uri="{FF2B5EF4-FFF2-40B4-BE49-F238E27FC236}">
                <a16:creationId xmlns:a16="http://schemas.microsoft.com/office/drawing/2014/main" id="{A56D147C-6CC5-F64C-8A1D-BE9704F36F5E}"/>
              </a:ext>
            </a:extLst>
          </p:cNvPr>
          <p:cNvSpPr txBox="1"/>
          <p:nvPr/>
        </p:nvSpPr>
        <p:spPr>
          <a:xfrm>
            <a:off x="6576332" y="4148336"/>
            <a:ext cx="3681436" cy="830997"/>
          </a:xfrm>
          <a:prstGeom prst="rect">
            <a:avLst/>
          </a:prstGeom>
          <a:noFill/>
        </p:spPr>
        <p:txBody>
          <a:bodyPr wrap="square">
            <a:spAutoFit/>
          </a:bodyPr>
          <a:lstStyle/>
          <a:p>
            <a:r>
              <a:rPr lang="en-US" sz="2400" b="1" dirty="0">
                <a:solidFill>
                  <a:schemeClr val="tx1">
                    <a:lumMod val="25000"/>
                  </a:schemeClr>
                </a:solidFill>
                <a:latin typeface="Helvetica Neue Regular"/>
              </a:rPr>
              <a:t>The caption is like a header for the table</a:t>
            </a:r>
          </a:p>
        </p:txBody>
      </p:sp>
    </p:spTree>
    <p:extLst>
      <p:ext uri="{BB962C8B-B14F-4D97-AF65-F5344CB8AC3E}">
        <p14:creationId xmlns:p14="http://schemas.microsoft.com/office/powerpoint/2010/main" val="1684381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9B958416-B727-844E-B681-80E34908524A}"/>
              </a:ext>
            </a:extLst>
          </p:cNvPr>
          <p:cNvPicPr>
            <a:picLocks noChangeAspect="1"/>
          </p:cNvPicPr>
          <p:nvPr/>
        </p:nvPicPr>
        <p:blipFill>
          <a:blip r:embed="rId3"/>
          <a:stretch>
            <a:fillRect/>
          </a:stretch>
        </p:blipFill>
        <p:spPr>
          <a:xfrm>
            <a:off x="285750" y="2621191"/>
            <a:ext cx="11620500" cy="3721100"/>
          </a:xfrm>
          <a:prstGeom prst="rect">
            <a:avLst/>
          </a:prstGeom>
        </p:spPr>
      </p:pic>
      <p:cxnSp>
        <p:nvCxnSpPr>
          <p:cNvPr id="10" name="Straight Arrow Connector 9" title="Arrow points to media library button.">
            <a:extLst>
              <a:ext uri="{FF2B5EF4-FFF2-40B4-BE49-F238E27FC236}">
                <a16:creationId xmlns:a16="http://schemas.microsoft.com/office/drawing/2014/main" id="{A2ED30E3-9AF9-AC45-A853-8F4D3967A3C5}"/>
              </a:ext>
            </a:extLst>
          </p:cNvPr>
          <p:cNvCxnSpPr>
            <a:cxnSpLocks/>
          </p:cNvCxnSpPr>
          <p:nvPr/>
        </p:nvCxnSpPr>
        <p:spPr>
          <a:xfrm>
            <a:off x="4898570" y="1126671"/>
            <a:ext cx="1" cy="1772168"/>
          </a:xfrm>
          <a:prstGeom prst="straightConnector1">
            <a:avLst/>
          </a:prstGeom>
          <a:ln w="1111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7146077-215D-934A-8F19-E0B5B4A072BD}"/>
              </a:ext>
            </a:extLst>
          </p:cNvPr>
          <p:cNvSpPr txBox="1"/>
          <p:nvPr/>
        </p:nvSpPr>
        <p:spPr>
          <a:xfrm>
            <a:off x="4165089" y="515709"/>
            <a:ext cx="1421319" cy="461665"/>
          </a:xfrm>
          <a:prstGeom prst="rect">
            <a:avLst/>
          </a:prstGeom>
          <a:noFill/>
        </p:spPr>
        <p:txBody>
          <a:bodyPr wrap="square">
            <a:spAutoFit/>
          </a:bodyPr>
          <a:lstStyle/>
          <a:p>
            <a:r>
              <a:rPr lang="en-US" sz="2400" b="1" dirty="0">
                <a:solidFill>
                  <a:schemeClr val="tx1">
                    <a:lumMod val="25000"/>
                  </a:schemeClr>
                </a:solidFill>
                <a:latin typeface="Georgia" panose="02040502050405020303" pitchFamily="18" charset="0"/>
              </a:rPr>
              <a:t>Caption</a:t>
            </a:r>
          </a:p>
        </p:txBody>
      </p:sp>
      <p:cxnSp>
        <p:nvCxnSpPr>
          <p:cNvPr id="13" name="Straight Arrow Connector 12" title="Arrow points to media library button.">
            <a:extLst>
              <a:ext uri="{FF2B5EF4-FFF2-40B4-BE49-F238E27FC236}">
                <a16:creationId xmlns:a16="http://schemas.microsoft.com/office/drawing/2014/main" id="{82003297-C5BA-6849-A460-E2283ADF167F}"/>
              </a:ext>
            </a:extLst>
          </p:cNvPr>
          <p:cNvCxnSpPr>
            <a:cxnSpLocks/>
          </p:cNvCxnSpPr>
          <p:nvPr/>
        </p:nvCxnSpPr>
        <p:spPr>
          <a:xfrm>
            <a:off x="1104902" y="2086141"/>
            <a:ext cx="0" cy="1457159"/>
          </a:xfrm>
          <a:prstGeom prst="straightConnector1">
            <a:avLst/>
          </a:prstGeom>
          <a:ln w="1111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B58654BC-9697-A541-A156-ADF761053F7F}"/>
              </a:ext>
            </a:extLst>
          </p:cNvPr>
          <p:cNvSpPr txBox="1"/>
          <p:nvPr/>
        </p:nvSpPr>
        <p:spPr>
          <a:xfrm>
            <a:off x="200022" y="1587784"/>
            <a:ext cx="2057400" cy="461665"/>
          </a:xfrm>
          <a:prstGeom prst="rect">
            <a:avLst/>
          </a:prstGeom>
          <a:noFill/>
        </p:spPr>
        <p:txBody>
          <a:bodyPr wrap="square">
            <a:spAutoFit/>
          </a:bodyPr>
          <a:lstStyle/>
          <a:p>
            <a:r>
              <a:rPr lang="en-US" sz="2400" b="1" dirty="0">
                <a:solidFill>
                  <a:schemeClr val="tx1">
                    <a:lumMod val="25000"/>
                  </a:schemeClr>
                </a:solidFill>
                <a:latin typeface="Georgia" panose="02040502050405020303" pitchFamily="18" charset="0"/>
              </a:rPr>
              <a:t>Header row</a:t>
            </a:r>
          </a:p>
        </p:txBody>
      </p:sp>
    </p:spTree>
    <p:extLst>
      <p:ext uri="{BB962C8B-B14F-4D97-AF65-F5344CB8AC3E}">
        <p14:creationId xmlns:p14="http://schemas.microsoft.com/office/powerpoint/2010/main" val="2677060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 text, application, chat or text message&#10;&#10;Description automatically generated">
            <a:extLst>
              <a:ext uri="{FF2B5EF4-FFF2-40B4-BE49-F238E27FC236}">
                <a16:creationId xmlns:a16="http://schemas.microsoft.com/office/drawing/2014/main" id="{B59DD3C1-7DAB-304F-AAD9-1D0F950DE6E3}"/>
              </a:ext>
            </a:extLst>
          </p:cNvPr>
          <p:cNvPicPr>
            <a:picLocks noChangeAspect="1"/>
          </p:cNvPicPr>
          <p:nvPr/>
        </p:nvPicPr>
        <p:blipFill>
          <a:blip r:embed="rId3"/>
          <a:stretch>
            <a:fillRect/>
          </a:stretch>
        </p:blipFill>
        <p:spPr>
          <a:xfrm>
            <a:off x="682907" y="1605642"/>
            <a:ext cx="5413093" cy="3646715"/>
          </a:xfrm>
          <a:prstGeom prst="rect">
            <a:avLst/>
          </a:prstGeom>
        </p:spPr>
      </p:pic>
      <p:cxnSp>
        <p:nvCxnSpPr>
          <p:cNvPr id="15" name="Straight Arrow Connector 14" title="Arrow points to media library button.">
            <a:extLst>
              <a:ext uri="{FF2B5EF4-FFF2-40B4-BE49-F238E27FC236}">
                <a16:creationId xmlns:a16="http://schemas.microsoft.com/office/drawing/2014/main" id="{5D8DC4C1-C961-E443-A74D-D49DF3D01612}"/>
              </a:ext>
            </a:extLst>
          </p:cNvPr>
          <p:cNvCxnSpPr>
            <a:cxnSpLocks/>
          </p:cNvCxnSpPr>
          <p:nvPr/>
        </p:nvCxnSpPr>
        <p:spPr>
          <a:xfrm flipH="1">
            <a:off x="4049486" y="3673929"/>
            <a:ext cx="2286000" cy="0"/>
          </a:xfrm>
          <a:prstGeom prst="straightConnector1">
            <a:avLst/>
          </a:prstGeom>
          <a:ln w="1111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0800A950-55DE-4E45-B41E-CC0DE03F1DA2}"/>
              </a:ext>
            </a:extLst>
          </p:cNvPr>
          <p:cNvSpPr/>
          <p:nvPr/>
        </p:nvSpPr>
        <p:spPr>
          <a:xfrm>
            <a:off x="435430" y="339739"/>
            <a:ext cx="9743228" cy="523220"/>
          </a:xfrm>
          <a:prstGeom prst="rect">
            <a:avLst/>
          </a:prstGeom>
        </p:spPr>
        <p:txBody>
          <a:bodyPr wrap="square">
            <a:spAutoFit/>
          </a:bodyPr>
          <a:lstStyle/>
          <a:p>
            <a:r>
              <a:rPr lang="en-US" sz="2800" b="1" dirty="0">
                <a:solidFill>
                  <a:schemeClr val="tx1">
                    <a:lumMod val="25000"/>
                  </a:schemeClr>
                </a:solidFill>
                <a:latin typeface="Georgia" panose="02040502050405020303" pitchFamily="18" charset="0"/>
              </a:rPr>
              <a:t>Adding table headers in WordPress</a:t>
            </a:r>
            <a:endParaRPr lang="en-US" sz="2800" dirty="0">
              <a:latin typeface="Georgia" panose="02040502050405020303" pitchFamily="18" charset="0"/>
            </a:endParaRPr>
          </a:p>
        </p:txBody>
      </p:sp>
      <p:sp>
        <p:nvSpPr>
          <p:cNvPr id="22" name="TextBox 21">
            <a:extLst>
              <a:ext uri="{FF2B5EF4-FFF2-40B4-BE49-F238E27FC236}">
                <a16:creationId xmlns:a16="http://schemas.microsoft.com/office/drawing/2014/main" id="{EFB133DE-DB92-0E42-B680-4240CCA18CA1}"/>
              </a:ext>
            </a:extLst>
          </p:cNvPr>
          <p:cNvSpPr txBox="1"/>
          <p:nvPr/>
        </p:nvSpPr>
        <p:spPr>
          <a:xfrm>
            <a:off x="6625318" y="3258430"/>
            <a:ext cx="3681436" cy="830997"/>
          </a:xfrm>
          <a:prstGeom prst="rect">
            <a:avLst/>
          </a:prstGeom>
          <a:noFill/>
        </p:spPr>
        <p:txBody>
          <a:bodyPr wrap="square">
            <a:spAutoFit/>
          </a:bodyPr>
          <a:lstStyle/>
          <a:p>
            <a:r>
              <a:rPr lang="en-US" sz="2400" b="1" dirty="0">
                <a:solidFill>
                  <a:schemeClr val="tx1">
                    <a:lumMod val="25000"/>
                  </a:schemeClr>
                </a:solidFill>
                <a:latin typeface="Helvetica Neue Regular"/>
              </a:rPr>
              <a:t>Select if the table has a header row</a:t>
            </a:r>
          </a:p>
        </p:txBody>
      </p:sp>
    </p:spTree>
    <p:extLst>
      <p:ext uri="{BB962C8B-B14F-4D97-AF65-F5344CB8AC3E}">
        <p14:creationId xmlns:p14="http://schemas.microsoft.com/office/powerpoint/2010/main" val="3997431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B026FF2-BF69-D649-AE14-3F9D49596484}"/>
              </a:ext>
            </a:extLst>
          </p:cNvPr>
          <p:cNvSpPr>
            <a:spLocks noGrp="1"/>
          </p:cNvSpPr>
          <p:nvPr>
            <p:ph type="title"/>
          </p:nvPr>
        </p:nvSpPr>
        <p:spPr/>
        <p:txBody>
          <a:bodyPr/>
          <a:lstStyle/>
          <a:p>
            <a:r>
              <a:rPr lang="en-US" dirty="0"/>
              <a:t>Overview</a:t>
            </a:r>
          </a:p>
        </p:txBody>
      </p:sp>
      <p:sp>
        <p:nvSpPr>
          <p:cNvPr id="7" name="Content Placeholder 6">
            <a:extLst>
              <a:ext uri="{FF2B5EF4-FFF2-40B4-BE49-F238E27FC236}">
                <a16:creationId xmlns:a16="http://schemas.microsoft.com/office/drawing/2014/main" id="{93E0B815-DB57-0A41-8282-F01A05B5BBDC}"/>
              </a:ext>
            </a:extLst>
          </p:cNvPr>
          <p:cNvSpPr>
            <a:spLocks noGrp="1"/>
          </p:cNvSpPr>
          <p:nvPr>
            <p:ph idx="1"/>
          </p:nvPr>
        </p:nvSpPr>
        <p:spPr/>
        <p:txBody>
          <a:bodyPr>
            <a:normAutofit/>
          </a:bodyPr>
          <a:lstStyle/>
          <a:p>
            <a:pPr marL="0" indent="0">
              <a:buNone/>
            </a:pPr>
            <a:r>
              <a:rPr lang="en-US" b="1" dirty="0"/>
              <a:t>Understanding Web Accessibility</a:t>
            </a:r>
          </a:p>
          <a:p>
            <a:pPr lvl="1"/>
            <a:r>
              <a:rPr lang="en-US" dirty="0"/>
              <a:t>What it is, who does it affect</a:t>
            </a:r>
          </a:p>
          <a:p>
            <a:pPr lvl="1"/>
            <a:r>
              <a:rPr lang="en-US" dirty="0"/>
              <a:t>Compliance, legal liability</a:t>
            </a:r>
            <a:br>
              <a:rPr lang="en-US" dirty="0"/>
            </a:br>
            <a:endParaRPr lang="en-US" b="1" dirty="0"/>
          </a:p>
          <a:p>
            <a:r>
              <a:rPr lang="en-US" b="1" dirty="0"/>
              <a:t>Accessibility Best Practices for Content Managers</a:t>
            </a:r>
          </a:p>
          <a:p>
            <a:endParaRPr lang="en-US" b="1" dirty="0"/>
          </a:p>
          <a:p>
            <a:r>
              <a:rPr lang="en-US" b="1" dirty="0"/>
              <a:t>Q&amp;A</a:t>
            </a:r>
          </a:p>
          <a:p>
            <a:pPr marL="0" indent="0">
              <a:buNone/>
            </a:pPr>
            <a:endParaRPr lang="en-US" b="1" dirty="0"/>
          </a:p>
        </p:txBody>
      </p:sp>
      <p:sp>
        <p:nvSpPr>
          <p:cNvPr id="3" name="TextBox 2">
            <a:extLst>
              <a:ext uri="{FF2B5EF4-FFF2-40B4-BE49-F238E27FC236}">
                <a16:creationId xmlns:a16="http://schemas.microsoft.com/office/drawing/2014/main" id="{95816BFB-DBDE-1C77-1E7E-F6FBDFC5658C}"/>
              </a:ext>
            </a:extLst>
          </p:cNvPr>
          <p:cNvSpPr txBox="1"/>
          <p:nvPr/>
        </p:nvSpPr>
        <p:spPr>
          <a:xfrm>
            <a:off x="536051" y="6156960"/>
            <a:ext cx="4980829" cy="381000"/>
          </a:xfrm>
          <a:prstGeom prst="rect">
            <a:avLst/>
          </a:prstGeom>
          <a:noFill/>
        </p:spPr>
        <p:txBody>
          <a:bodyPr wrap="square" rtlCol="0">
            <a:spAutoFit/>
          </a:bodyPr>
          <a:lstStyle/>
          <a:p>
            <a:r>
              <a:rPr lang="en-US" dirty="0">
                <a:latin typeface="Oswald Medium" panose="02000603000000000000" pitchFamily="2" charset="77"/>
              </a:rPr>
              <a:t>Office of Information Technology</a:t>
            </a:r>
          </a:p>
        </p:txBody>
      </p:sp>
    </p:spTree>
    <p:extLst>
      <p:ext uri="{BB962C8B-B14F-4D97-AF65-F5344CB8AC3E}">
        <p14:creationId xmlns:p14="http://schemas.microsoft.com/office/powerpoint/2010/main" val="30311709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B026FF2-BF69-D649-AE14-3F9D49596484}"/>
              </a:ext>
            </a:extLst>
          </p:cNvPr>
          <p:cNvSpPr>
            <a:spLocks noGrp="1"/>
          </p:cNvSpPr>
          <p:nvPr>
            <p:ph type="title"/>
          </p:nvPr>
        </p:nvSpPr>
        <p:spPr/>
        <p:txBody>
          <a:bodyPr/>
          <a:lstStyle/>
          <a:p>
            <a:r>
              <a:rPr lang="en-US" dirty="0"/>
              <a:t>Best practices for PDFs</a:t>
            </a:r>
          </a:p>
        </p:txBody>
      </p:sp>
      <p:sp>
        <p:nvSpPr>
          <p:cNvPr id="7" name="Content Placeholder 6">
            <a:extLst>
              <a:ext uri="{FF2B5EF4-FFF2-40B4-BE49-F238E27FC236}">
                <a16:creationId xmlns:a16="http://schemas.microsoft.com/office/drawing/2014/main" id="{93E0B815-DB57-0A41-8282-F01A05B5BBDC}"/>
              </a:ext>
            </a:extLst>
          </p:cNvPr>
          <p:cNvSpPr>
            <a:spLocks noGrp="1"/>
          </p:cNvSpPr>
          <p:nvPr>
            <p:ph idx="1"/>
          </p:nvPr>
        </p:nvSpPr>
        <p:spPr>
          <a:xfrm>
            <a:off x="536051" y="1921276"/>
            <a:ext cx="11072853" cy="4036612"/>
          </a:xfrm>
        </p:spPr>
        <p:txBody>
          <a:bodyPr>
            <a:noAutofit/>
          </a:bodyPr>
          <a:lstStyle/>
          <a:p>
            <a:pPr marL="0" indent="0">
              <a:buNone/>
            </a:pPr>
            <a:r>
              <a:rPr lang="en-US" sz="2400" b="1" dirty="0">
                <a:solidFill>
                  <a:schemeClr val="tx1">
                    <a:lumMod val="25000"/>
                  </a:schemeClr>
                </a:solidFill>
              </a:rPr>
              <a:t>Hard to read:</a:t>
            </a:r>
          </a:p>
          <a:p>
            <a:r>
              <a:rPr lang="en-US" sz="2400" dirty="0">
                <a:solidFill>
                  <a:schemeClr val="tx1">
                    <a:lumMod val="25000"/>
                  </a:schemeClr>
                </a:solidFill>
              </a:rPr>
              <a:t>Text over photo backgrounds</a:t>
            </a:r>
          </a:p>
          <a:p>
            <a:r>
              <a:rPr lang="en-US" sz="2400" dirty="0">
                <a:solidFill>
                  <a:schemeClr val="tx1">
                    <a:lumMod val="25000"/>
                  </a:schemeClr>
                </a:solidFill>
              </a:rPr>
              <a:t>Text over a background color that has low contrast</a:t>
            </a:r>
          </a:p>
          <a:p>
            <a:endParaRPr lang="en-US" sz="2400" b="1" dirty="0">
              <a:solidFill>
                <a:schemeClr val="tx1">
                  <a:lumMod val="25000"/>
                </a:schemeClr>
              </a:solidFill>
            </a:endParaRPr>
          </a:p>
          <a:p>
            <a:pPr marL="0" indent="0">
              <a:buNone/>
            </a:pPr>
            <a:r>
              <a:rPr lang="en-US" sz="2400" dirty="0">
                <a:solidFill>
                  <a:schemeClr val="tx1">
                    <a:lumMod val="25000"/>
                  </a:schemeClr>
                </a:solidFill>
              </a:rPr>
              <a:t>Check the contrast ratio between two colors:</a:t>
            </a:r>
          </a:p>
          <a:p>
            <a:pPr marL="0" indent="0">
              <a:buNone/>
            </a:pPr>
            <a:r>
              <a:rPr lang="en-US" sz="2400" dirty="0">
                <a:solidFill>
                  <a:schemeClr val="tx1">
                    <a:lumMod val="25000"/>
                  </a:schemeClr>
                </a:solidFill>
                <a:hlinkClick r:id="rId3"/>
              </a:rPr>
              <a:t>WebAIM’s Contrast Checker</a:t>
            </a:r>
            <a:br>
              <a:rPr lang="en-US" sz="2400" dirty="0">
                <a:solidFill>
                  <a:schemeClr val="tx1">
                    <a:lumMod val="25000"/>
                  </a:schemeClr>
                </a:solidFill>
              </a:rPr>
            </a:br>
            <a:endParaRPr lang="en-US" sz="2400" dirty="0">
              <a:solidFill>
                <a:schemeClr val="tx1">
                  <a:lumMod val="25000"/>
                </a:schemeClr>
              </a:solidFill>
            </a:endParaRPr>
          </a:p>
          <a:p>
            <a:pPr marL="0" indent="0">
              <a:buNone/>
            </a:pPr>
            <a:r>
              <a:rPr lang="en-US" sz="2400" dirty="0">
                <a:solidFill>
                  <a:schemeClr val="tx1">
                    <a:lumMod val="25000"/>
                  </a:schemeClr>
                </a:solidFill>
                <a:hlinkClick r:id="rId4"/>
              </a:rPr>
              <a:t>Demo: How to check color contrast</a:t>
            </a:r>
            <a:endParaRPr lang="en-US" sz="2400" dirty="0">
              <a:solidFill>
                <a:schemeClr val="tx1">
                  <a:lumMod val="25000"/>
                </a:schemeClr>
              </a:solidFill>
            </a:endParaRPr>
          </a:p>
        </p:txBody>
      </p:sp>
      <p:sp>
        <p:nvSpPr>
          <p:cNvPr id="3" name="TextBox 2">
            <a:extLst>
              <a:ext uri="{FF2B5EF4-FFF2-40B4-BE49-F238E27FC236}">
                <a16:creationId xmlns:a16="http://schemas.microsoft.com/office/drawing/2014/main" id="{95816BFB-DBDE-1C77-1E7E-F6FBDFC5658C}"/>
              </a:ext>
            </a:extLst>
          </p:cNvPr>
          <p:cNvSpPr txBox="1"/>
          <p:nvPr/>
        </p:nvSpPr>
        <p:spPr>
          <a:xfrm>
            <a:off x="536051" y="6156960"/>
            <a:ext cx="4980829" cy="381000"/>
          </a:xfrm>
          <a:prstGeom prst="rect">
            <a:avLst/>
          </a:prstGeom>
          <a:noFill/>
        </p:spPr>
        <p:txBody>
          <a:bodyPr wrap="square" rtlCol="0">
            <a:spAutoFit/>
          </a:bodyPr>
          <a:lstStyle/>
          <a:p>
            <a:r>
              <a:rPr lang="en-US" dirty="0">
                <a:latin typeface="Oswald Medium" panose="02000603000000000000" pitchFamily="2" charset="77"/>
              </a:rPr>
              <a:t>Office of Information Technology</a:t>
            </a:r>
          </a:p>
        </p:txBody>
      </p:sp>
    </p:spTree>
    <p:extLst>
      <p:ext uri="{BB962C8B-B14F-4D97-AF65-F5344CB8AC3E}">
        <p14:creationId xmlns:p14="http://schemas.microsoft.com/office/powerpoint/2010/main" val="16882877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B026FF2-BF69-D649-AE14-3F9D49596484}"/>
              </a:ext>
            </a:extLst>
          </p:cNvPr>
          <p:cNvSpPr>
            <a:spLocks noGrp="1"/>
          </p:cNvSpPr>
          <p:nvPr>
            <p:ph type="title"/>
          </p:nvPr>
        </p:nvSpPr>
        <p:spPr/>
        <p:txBody>
          <a:bodyPr/>
          <a:lstStyle/>
          <a:p>
            <a:r>
              <a:rPr lang="en-US" dirty="0"/>
              <a:t>Best practices for PDFs</a:t>
            </a:r>
          </a:p>
        </p:txBody>
      </p:sp>
      <p:sp>
        <p:nvSpPr>
          <p:cNvPr id="7" name="Content Placeholder 6">
            <a:extLst>
              <a:ext uri="{FF2B5EF4-FFF2-40B4-BE49-F238E27FC236}">
                <a16:creationId xmlns:a16="http://schemas.microsoft.com/office/drawing/2014/main" id="{93E0B815-DB57-0A41-8282-F01A05B5BBDC}"/>
              </a:ext>
            </a:extLst>
          </p:cNvPr>
          <p:cNvSpPr>
            <a:spLocks noGrp="1"/>
          </p:cNvSpPr>
          <p:nvPr>
            <p:ph idx="1"/>
          </p:nvPr>
        </p:nvSpPr>
        <p:spPr>
          <a:xfrm>
            <a:off x="536051" y="1921276"/>
            <a:ext cx="11072853" cy="4036612"/>
          </a:xfrm>
        </p:spPr>
        <p:txBody>
          <a:bodyPr>
            <a:noAutofit/>
          </a:bodyPr>
          <a:lstStyle/>
          <a:p>
            <a:pPr marL="0" indent="0">
              <a:buNone/>
            </a:pPr>
            <a:r>
              <a:rPr lang="en-US" sz="3200" b="1" dirty="0">
                <a:solidFill>
                  <a:schemeClr val="tx1">
                    <a:lumMod val="25000"/>
                  </a:schemeClr>
                </a:solidFill>
              </a:rPr>
              <a:t>Accessible PDFs should have “tags”</a:t>
            </a:r>
          </a:p>
          <a:p>
            <a:pPr marL="0" indent="0">
              <a:buNone/>
            </a:pPr>
            <a:endParaRPr lang="en-US" sz="2400" b="1" dirty="0">
              <a:solidFill>
                <a:schemeClr val="tx1">
                  <a:lumMod val="10000"/>
                </a:schemeClr>
              </a:solidFill>
            </a:endParaRPr>
          </a:p>
          <a:p>
            <a:r>
              <a:rPr lang="en-US" sz="2400" b="1" dirty="0">
                <a:solidFill>
                  <a:schemeClr val="tx1">
                    <a:lumMod val="10000"/>
                  </a:schemeClr>
                </a:solidFill>
              </a:rPr>
              <a:t>Tags</a:t>
            </a:r>
            <a:r>
              <a:rPr lang="en-US" sz="2400" dirty="0">
                <a:solidFill>
                  <a:schemeClr val="tx1">
                    <a:lumMod val="10000"/>
                  </a:schemeClr>
                </a:solidFill>
              </a:rPr>
              <a:t> - invisible, structured data that conveys the PDF’s information to a screen reader</a:t>
            </a:r>
          </a:p>
          <a:p>
            <a:r>
              <a:rPr lang="en-US" sz="2400" dirty="0">
                <a:solidFill>
                  <a:schemeClr val="tx1">
                    <a:lumMod val="10000"/>
                  </a:schemeClr>
                </a:solidFill>
              </a:rPr>
              <a:t>PDFs created in Word automatically have tags</a:t>
            </a:r>
          </a:p>
          <a:p>
            <a:r>
              <a:rPr lang="en-US" sz="2400" dirty="0">
                <a:solidFill>
                  <a:schemeClr val="tx1">
                    <a:lumMod val="10000"/>
                  </a:schemeClr>
                </a:solidFill>
              </a:rPr>
              <a:t>However, tags in PDFs must be checked using Foxit PDF Editor or Adobe Acrobat Pro</a:t>
            </a:r>
          </a:p>
          <a:p>
            <a:pPr marL="0" indent="0">
              <a:buNone/>
            </a:pPr>
            <a:endParaRPr lang="en-US" sz="2400" dirty="0">
              <a:solidFill>
                <a:schemeClr val="tx1">
                  <a:lumMod val="10000"/>
                </a:schemeClr>
              </a:solidFill>
            </a:endParaRPr>
          </a:p>
          <a:p>
            <a:pPr marL="0" indent="0">
              <a:buNone/>
            </a:pPr>
            <a:r>
              <a:rPr lang="en-US" sz="2400" dirty="0">
                <a:solidFill>
                  <a:schemeClr val="tx1">
                    <a:lumMod val="10000"/>
                  </a:schemeClr>
                </a:solidFill>
                <a:hlinkClick r:id="rId3"/>
              </a:rPr>
              <a:t>WebAIM’s PDF Accessibility Tutorial</a:t>
            </a:r>
            <a:endParaRPr lang="en-US" sz="2400" dirty="0">
              <a:solidFill>
                <a:schemeClr val="tx1">
                  <a:lumMod val="10000"/>
                </a:schemeClr>
              </a:solidFill>
            </a:endParaRPr>
          </a:p>
        </p:txBody>
      </p:sp>
      <p:sp>
        <p:nvSpPr>
          <p:cNvPr id="3" name="TextBox 2">
            <a:extLst>
              <a:ext uri="{FF2B5EF4-FFF2-40B4-BE49-F238E27FC236}">
                <a16:creationId xmlns:a16="http://schemas.microsoft.com/office/drawing/2014/main" id="{95816BFB-DBDE-1C77-1E7E-F6FBDFC5658C}"/>
              </a:ext>
            </a:extLst>
          </p:cNvPr>
          <p:cNvSpPr txBox="1"/>
          <p:nvPr/>
        </p:nvSpPr>
        <p:spPr>
          <a:xfrm>
            <a:off x="536051" y="6156960"/>
            <a:ext cx="4980829" cy="381000"/>
          </a:xfrm>
          <a:prstGeom prst="rect">
            <a:avLst/>
          </a:prstGeom>
          <a:noFill/>
        </p:spPr>
        <p:txBody>
          <a:bodyPr wrap="square" rtlCol="0">
            <a:spAutoFit/>
          </a:bodyPr>
          <a:lstStyle/>
          <a:p>
            <a:r>
              <a:rPr lang="en-US" dirty="0">
                <a:latin typeface="Oswald Medium" panose="02000603000000000000" pitchFamily="2" charset="77"/>
              </a:rPr>
              <a:t>Office of Information Technology</a:t>
            </a:r>
          </a:p>
        </p:txBody>
      </p:sp>
    </p:spTree>
    <p:extLst>
      <p:ext uri="{BB962C8B-B14F-4D97-AF65-F5344CB8AC3E}">
        <p14:creationId xmlns:p14="http://schemas.microsoft.com/office/powerpoint/2010/main" val="30633812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B026FF2-BF69-D649-AE14-3F9D49596484}"/>
              </a:ext>
            </a:extLst>
          </p:cNvPr>
          <p:cNvSpPr>
            <a:spLocks noGrp="1"/>
          </p:cNvSpPr>
          <p:nvPr>
            <p:ph type="title"/>
          </p:nvPr>
        </p:nvSpPr>
        <p:spPr/>
        <p:txBody>
          <a:bodyPr/>
          <a:lstStyle/>
          <a:p>
            <a:r>
              <a:rPr lang="en-US" dirty="0"/>
              <a:t>Best practices for PDFs</a:t>
            </a:r>
          </a:p>
        </p:txBody>
      </p:sp>
      <p:sp>
        <p:nvSpPr>
          <p:cNvPr id="7" name="Content Placeholder 6">
            <a:extLst>
              <a:ext uri="{FF2B5EF4-FFF2-40B4-BE49-F238E27FC236}">
                <a16:creationId xmlns:a16="http://schemas.microsoft.com/office/drawing/2014/main" id="{93E0B815-DB57-0A41-8282-F01A05B5BBDC}"/>
              </a:ext>
            </a:extLst>
          </p:cNvPr>
          <p:cNvSpPr>
            <a:spLocks noGrp="1"/>
          </p:cNvSpPr>
          <p:nvPr>
            <p:ph idx="1"/>
          </p:nvPr>
        </p:nvSpPr>
        <p:spPr>
          <a:xfrm>
            <a:off x="536051" y="1921276"/>
            <a:ext cx="11072853" cy="4036612"/>
          </a:xfrm>
        </p:spPr>
        <p:txBody>
          <a:bodyPr>
            <a:noAutofit/>
          </a:bodyPr>
          <a:lstStyle/>
          <a:p>
            <a:pPr marL="0" indent="0">
              <a:buNone/>
            </a:pPr>
            <a:r>
              <a:rPr lang="en-US" b="1" dirty="0">
                <a:solidFill>
                  <a:schemeClr val="tx1">
                    <a:lumMod val="25000"/>
                  </a:schemeClr>
                </a:solidFill>
              </a:rPr>
              <a:t>Ask yourself: do you </a:t>
            </a:r>
            <a:r>
              <a:rPr lang="en-US" b="1" i="1" dirty="0">
                <a:solidFill>
                  <a:schemeClr val="tx1">
                    <a:lumMod val="25000"/>
                  </a:schemeClr>
                </a:solidFill>
              </a:rPr>
              <a:t>really</a:t>
            </a:r>
            <a:r>
              <a:rPr lang="en-US" b="1" dirty="0">
                <a:solidFill>
                  <a:schemeClr val="tx1">
                    <a:lumMod val="25000"/>
                  </a:schemeClr>
                </a:solidFill>
              </a:rPr>
              <a:t> need a PDF?</a:t>
            </a:r>
            <a:endParaRPr lang="en-US" b="1" dirty="0">
              <a:solidFill>
                <a:schemeClr val="tx1">
                  <a:lumMod val="10000"/>
                </a:schemeClr>
              </a:solidFill>
            </a:endParaRPr>
          </a:p>
          <a:p>
            <a:r>
              <a:rPr lang="en-US" dirty="0">
                <a:solidFill>
                  <a:schemeClr val="tx1">
                    <a:lumMod val="10000"/>
                  </a:schemeClr>
                </a:solidFill>
              </a:rPr>
              <a:t>PDFs are harder to make accessible compared to web pages</a:t>
            </a:r>
          </a:p>
          <a:p>
            <a:r>
              <a:rPr lang="en-US" dirty="0">
                <a:solidFill>
                  <a:schemeClr val="tx1">
                    <a:lumMod val="10000"/>
                  </a:schemeClr>
                </a:solidFill>
              </a:rPr>
              <a:t>PDFs are not mobile friendly</a:t>
            </a:r>
          </a:p>
          <a:p>
            <a:endParaRPr lang="en-US" dirty="0">
              <a:solidFill>
                <a:schemeClr val="tx1">
                  <a:lumMod val="10000"/>
                </a:schemeClr>
              </a:solidFill>
            </a:endParaRPr>
          </a:p>
          <a:p>
            <a:pPr marL="0" indent="0">
              <a:buNone/>
            </a:pPr>
            <a:r>
              <a:rPr lang="en-US" b="1" dirty="0">
                <a:solidFill>
                  <a:schemeClr val="tx1">
                    <a:lumMod val="10000"/>
                  </a:schemeClr>
                </a:solidFill>
              </a:rPr>
              <a:t>Scenarios where you need a PDF:</a:t>
            </a:r>
            <a:endParaRPr lang="en-US" dirty="0">
              <a:solidFill>
                <a:schemeClr val="tx1">
                  <a:lumMod val="10000"/>
                </a:schemeClr>
              </a:solidFill>
            </a:endParaRPr>
          </a:p>
          <a:p>
            <a:r>
              <a:rPr lang="en-US" dirty="0">
                <a:solidFill>
                  <a:schemeClr val="tx1">
                    <a:lumMod val="10000"/>
                  </a:schemeClr>
                </a:solidFill>
              </a:rPr>
              <a:t>Forms</a:t>
            </a:r>
          </a:p>
          <a:p>
            <a:r>
              <a:rPr lang="en-US" dirty="0">
                <a:solidFill>
                  <a:schemeClr val="tx1">
                    <a:lumMod val="10000"/>
                  </a:schemeClr>
                </a:solidFill>
              </a:rPr>
              <a:t>Optimized for print</a:t>
            </a:r>
          </a:p>
        </p:txBody>
      </p:sp>
      <p:sp>
        <p:nvSpPr>
          <p:cNvPr id="3" name="TextBox 2">
            <a:extLst>
              <a:ext uri="{FF2B5EF4-FFF2-40B4-BE49-F238E27FC236}">
                <a16:creationId xmlns:a16="http://schemas.microsoft.com/office/drawing/2014/main" id="{95816BFB-DBDE-1C77-1E7E-F6FBDFC5658C}"/>
              </a:ext>
            </a:extLst>
          </p:cNvPr>
          <p:cNvSpPr txBox="1"/>
          <p:nvPr/>
        </p:nvSpPr>
        <p:spPr>
          <a:xfrm>
            <a:off x="536051" y="6156960"/>
            <a:ext cx="4980829" cy="381000"/>
          </a:xfrm>
          <a:prstGeom prst="rect">
            <a:avLst/>
          </a:prstGeom>
          <a:noFill/>
        </p:spPr>
        <p:txBody>
          <a:bodyPr wrap="square" rtlCol="0">
            <a:spAutoFit/>
          </a:bodyPr>
          <a:lstStyle/>
          <a:p>
            <a:r>
              <a:rPr lang="en-US" dirty="0">
                <a:latin typeface="Oswald Medium" panose="02000603000000000000" pitchFamily="2" charset="77"/>
              </a:rPr>
              <a:t>Office of Information Technology</a:t>
            </a:r>
          </a:p>
        </p:txBody>
      </p:sp>
    </p:spTree>
    <p:extLst>
      <p:ext uri="{BB962C8B-B14F-4D97-AF65-F5344CB8AC3E}">
        <p14:creationId xmlns:p14="http://schemas.microsoft.com/office/powerpoint/2010/main" val="38449942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B026FF2-BF69-D649-AE14-3F9D49596484}"/>
              </a:ext>
            </a:extLst>
          </p:cNvPr>
          <p:cNvSpPr>
            <a:spLocks noGrp="1"/>
          </p:cNvSpPr>
          <p:nvPr>
            <p:ph type="title"/>
          </p:nvPr>
        </p:nvSpPr>
        <p:spPr/>
        <p:txBody>
          <a:bodyPr/>
          <a:lstStyle/>
          <a:p>
            <a:r>
              <a:rPr lang="en-US" dirty="0"/>
              <a:t>Best Practices for Web Accessibility Takeaways</a:t>
            </a:r>
          </a:p>
        </p:txBody>
      </p:sp>
      <p:sp>
        <p:nvSpPr>
          <p:cNvPr id="7" name="Content Placeholder 6">
            <a:extLst>
              <a:ext uri="{FF2B5EF4-FFF2-40B4-BE49-F238E27FC236}">
                <a16:creationId xmlns:a16="http://schemas.microsoft.com/office/drawing/2014/main" id="{93E0B815-DB57-0A41-8282-F01A05B5BBDC}"/>
              </a:ext>
            </a:extLst>
          </p:cNvPr>
          <p:cNvSpPr>
            <a:spLocks noGrp="1"/>
          </p:cNvSpPr>
          <p:nvPr>
            <p:ph idx="1"/>
          </p:nvPr>
        </p:nvSpPr>
        <p:spPr>
          <a:xfrm>
            <a:off x="536051" y="1921276"/>
            <a:ext cx="11072853" cy="4036612"/>
          </a:xfrm>
        </p:spPr>
        <p:txBody>
          <a:bodyPr>
            <a:noAutofit/>
          </a:bodyPr>
          <a:lstStyle/>
          <a:p>
            <a:r>
              <a:rPr lang="en-US" dirty="0">
                <a:solidFill>
                  <a:schemeClr val="tx1">
                    <a:lumMod val="10000"/>
                  </a:schemeClr>
                </a:solidFill>
              </a:rPr>
              <a:t>Give images alt text </a:t>
            </a:r>
          </a:p>
          <a:p>
            <a:r>
              <a:rPr lang="en-US" dirty="0">
                <a:solidFill>
                  <a:schemeClr val="tx1">
                    <a:lumMod val="10000"/>
                  </a:schemeClr>
                </a:solidFill>
              </a:rPr>
              <a:t>Don’t use images to solely convey text information – provide text alternatives</a:t>
            </a:r>
          </a:p>
          <a:p>
            <a:r>
              <a:rPr lang="en-US" dirty="0">
                <a:solidFill>
                  <a:schemeClr val="tx1">
                    <a:lumMod val="10000"/>
                  </a:schemeClr>
                </a:solidFill>
              </a:rPr>
              <a:t>Provide captions for videos</a:t>
            </a:r>
          </a:p>
          <a:p>
            <a:r>
              <a:rPr lang="en-US" dirty="0">
                <a:solidFill>
                  <a:schemeClr val="tx1">
                    <a:lumMod val="10000"/>
                  </a:schemeClr>
                </a:solidFill>
              </a:rPr>
              <a:t>Make link text descriptive</a:t>
            </a:r>
          </a:p>
          <a:p>
            <a:r>
              <a:rPr lang="en-US" dirty="0">
                <a:solidFill>
                  <a:schemeClr val="tx1">
                    <a:lumMod val="10000"/>
                  </a:schemeClr>
                </a:solidFill>
              </a:rPr>
              <a:t>Use headings to organize and structure your page</a:t>
            </a:r>
          </a:p>
          <a:p>
            <a:r>
              <a:rPr lang="en-US" dirty="0">
                <a:solidFill>
                  <a:schemeClr val="tx1">
                    <a:lumMod val="25000"/>
                  </a:schemeClr>
                </a:solidFill>
              </a:rPr>
              <a:t>Give tables header rows/columns</a:t>
            </a:r>
          </a:p>
          <a:p>
            <a:r>
              <a:rPr lang="en-US" dirty="0">
                <a:solidFill>
                  <a:schemeClr val="tx1">
                    <a:lumMod val="25000"/>
                  </a:schemeClr>
                </a:solidFill>
              </a:rPr>
              <a:t>PDFs should be tagged and have high contrast</a:t>
            </a:r>
          </a:p>
        </p:txBody>
      </p:sp>
      <p:sp>
        <p:nvSpPr>
          <p:cNvPr id="3" name="TextBox 2">
            <a:extLst>
              <a:ext uri="{FF2B5EF4-FFF2-40B4-BE49-F238E27FC236}">
                <a16:creationId xmlns:a16="http://schemas.microsoft.com/office/drawing/2014/main" id="{95816BFB-DBDE-1C77-1E7E-F6FBDFC5658C}"/>
              </a:ext>
            </a:extLst>
          </p:cNvPr>
          <p:cNvSpPr txBox="1"/>
          <p:nvPr/>
        </p:nvSpPr>
        <p:spPr>
          <a:xfrm>
            <a:off x="536051" y="6156960"/>
            <a:ext cx="4980829" cy="381000"/>
          </a:xfrm>
          <a:prstGeom prst="rect">
            <a:avLst/>
          </a:prstGeom>
          <a:noFill/>
        </p:spPr>
        <p:txBody>
          <a:bodyPr wrap="square" rtlCol="0">
            <a:spAutoFit/>
          </a:bodyPr>
          <a:lstStyle/>
          <a:p>
            <a:r>
              <a:rPr lang="en-US" dirty="0">
                <a:latin typeface="Oswald Medium" panose="02000603000000000000" pitchFamily="2" charset="77"/>
              </a:rPr>
              <a:t>Office of Information Technology</a:t>
            </a:r>
          </a:p>
        </p:txBody>
      </p:sp>
    </p:spTree>
    <p:extLst>
      <p:ext uri="{BB962C8B-B14F-4D97-AF65-F5344CB8AC3E}">
        <p14:creationId xmlns:p14="http://schemas.microsoft.com/office/powerpoint/2010/main" val="15294453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B026FF2-BF69-D649-AE14-3F9D49596484}"/>
              </a:ext>
            </a:extLst>
          </p:cNvPr>
          <p:cNvSpPr>
            <a:spLocks noGrp="1"/>
          </p:cNvSpPr>
          <p:nvPr>
            <p:ph type="title"/>
          </p:nvPr>
        </p:nvSpPr>
        <p:spPr/>
        <p:txBody>
          <a:bodyPr/>
          <a:lstStyle/>
          <a:p>
            <a:r>
              <a:rPr lang="en-US" dirty="0"/>
              <a:t>Questions?</a:t>
            </a:r>
          </a:p>
        </p:txBody>
      </p:sp>
      <p:sp>
        <p:nvSpPr>
          <p:cNvPr id="7" name="Content Placeholder 6">
            <a:extLst>
              <a:ext uri="{FF2B5EF4-FFF2-40B4-BE49-F238E27FC236}">
                <a16:creationId xmlns:a16="http://schemas.microsoft.com/office/drawing/2014/main" id="{93E0B815-DB57-0A41-8282-F01A05B5BBDC}"/>
              </a:ext>
            </a:extLst>
          </p:cNvPr>
          <p:cNvSpPr>
            <a:spLocks noGrp="1"/>
          </p:cNvSpPr>
          <p:nvPr>
            <p:ph idx="1"/>
          </p:nvPr>
        </p:nvSpPr>
        <p:spPr>
          <a:xfrm>
            <a:off x="536051" y="1921276"/>
            <a:ext cx="11072853" cy="4036612"/>
          </a:xfrm>
        </p:spPr>
        <p:txBody>
          <a:bodyPr>
            <a:noAutofit/>
          </a:bodyPr>
          <a:lstStyle/>
          <a:p>
            <a:pPr marL="0" indent="0">
              <a:buNone/>
            </a:pPr>
            <a:r>
              <a:rPr lang="en-US" sz="2400" b="1" dirty="0">
                <a:solidFill>
                  <a:srgbClr val="000000"/>
                </a:solidFill>
              </a:rPr>
              <a:t>Accessibility resources:</a:t>
            </a:r>
          </a:p>
          <a:p>
            <a:r>
              <a:rPr lang="en-US" sz="2400" dirty="0">
                <a:solidFill>
                  <a:srgbClr val="C00000"/>
                </a:solidFill>
                <a:hlinkClick r:id="rId3">
                  <a:extLst>
                    <a:ext uri="{A12FA001-AC4F-418D-AE19-62706E023703}">
                      <ahyp:hlinkClr xmlns:ahyp="http://schemas.microsoft.com/office/drawing/2018/hyperlinkcolor" val="tx"/>
                    </a:ext>
                  </a:extLst>
                </a:hlinkClick>
              </a:rPr>
              <a:t>Accessibility &amp; Section 508 articles</a:t>
            </a:r>
            <a:endParaRPr lang="en-US" sz="2400" dirty="0">
              <a:solidFill>
                <a:srgbClr val="C00000"/>
              </a:solidFill>
            </a:endParaRPr>
          </a:p>
          <a:p>
            <a:r>
              <a:rPr lang="en-US" sz="2400" dirty="0">
                <a:solidFill>
                  <a:srgbClr val="C00000"/>
                </a:solidFill>
                <a:hlinkClick r:id="rId4">
                  <a:extLst>
                    <a:ext uri="{A12FA001-AC4F-418D-AE19-62706E023703}">
                      <ahyp:hlinkClr xmlns:ahyp="http://schemas.microsoft.com/office/drawing/2018/hyperlinkcolor" val="tx"/>
                    </a:ext>
                  </a:extLst>
                </a:hlinkClick>
              </a:rPr>
              <a:t>Web Accessibility Checklist</a:t>
            </a:r>
            <a:endParaRPr lang="en-US" sz="2400" dirty="0">
              <a:solidFill>
                <a:srgbClr val="C00000"/>
              </a:solidFill>
            </a:endParaRPr>
          </a:p>
          <a:p>
            <a:r>
              <a:rPr lang="en-US" sz="2400" dirty="0">
                <a:solidFill>
                  <a:srgbClr val="C00000"/>
                </a:solidFill>
                <a:hlinkClick r:id="rId5">
                  <a:extLst>
                    <a:ext uri="{A12FA001-AC4F-418D-AE19-62706E023703}">
                      <ahyp:hlinkClr xmlns:ahyp="http://schemas.microsoft.com/office/drawing/2018/hyperlinkcolor" val="tx"/>
                    </a:ext>
                  </a:extLst>
                </a:hlinkClick>
              </a:rPr>
              <a:t>Two Ways to Caption YouTube Videos</a:t>
            </a:r>
            <a:endParaRPr lang="en-US" sz="2400" dirty="0">
              <a:solidFill>
                <a:srgbClr val="C00000"/>
              </a:solidFill>
            </a:endParaRPr>
          </a:p>
          <a:p>
            <a:pPr marL="571500" indent="-571500"/>
            <a:endParaRPr lang="en-US" sz="2400" b="1" dirty="0">
              <a:solidFill>
                <a:srgbClr val="000000"/>
              </a:solidFill>
            </a:endParaRPr>
          </a:p>
          <a:p>
            <a:pPr marL="0" indent="0">
              <a:buNone/>
            </a:pPr>
            <a:r>
              <a:rPr lang="en-US" sz="2400" b="1" dirty="0">
                <a:solidFill>
                  <a:srgbClr val="000000"/>
                </a:solidFill>
              </a:rPr>
              <a:t>Contacts</a:t>
            </a:r>
          </a:p>
          <a:p>
            <a:r>
              <a:rPr lang="en-US" sz="2400" dirty="0">
                <a:solidFill>
                  <a:srgbClr val="000000"/>
                </a:solidFill>
              </a:rPr>
              <a:t>Web Team: </a:t>
            </a:r>
            <a:r>
              <a:rPr lang="en-US" sz="2400" dirty="0">
                <a:solidFill>
                  <a:srgbClr val="C00000"/>
                </a:solidFill>
                <a:hlinkClick r:id="rId6">
                  <a:extLst>
                    <a:ext uri="{A12FA001-AC4F-418D-AE19-62706E023703}">
                      <ahyp:hlinkClr xmlns:ahyp="http://schemas.microsoft.com/office/drawing/2018/hyperlinkcolor" val="tx"/>
                    </a:ext>
                  </a:extLst>
                </a:hlinkClick>
              </a:rPr>
              <a:t>caesweb@uga.edu</a:t>
            </a:r>
            <a:endParaRPr lang="en-US" sz="2400" dirty="0">
              <a:solidFill>
                <a:srgbClr val="C00000"/>
              </a:solidFill>
              <a:hlinkClick r:id="rId7">
                <a:extLst>
                  <a:ext uri="{A12FA001-AC4F-418D-AE19-62706E023703}">
                    <ahyp:hlinkClr xmlns:ahyp="http://schemas.microsoft.com/office/drawing/2018/hyperlinkcolor" val="tx"/>
                  </a:ext>
                </a:extLst>
              </a:hlinkClick>
            </a:endParaRPr>
          </a:p>
          <a:p>
            <a:r>
              <a:rPr lang="en-US" sz="2400" dirty="0">
                <a:solidFill>
                  <a:srgbClr val="C00000"/>
                </a:solidFill>
                <a:hlinkClick r:id="rId7">
                  <a:extLst>
                    <a:ext uri="{A12FA001-AC4F-418D-AE19-62706E023703}">
                      <ahyp:hlinkClr xmlns:ahyp="http://schemas.microsoft.com/office/drawing/2018/hyperlinkcolor" val="tx"/>
                    </a:ext>
                  </a:extLst>
                </a:hlinkClick>
              </a:rPr>
              <a:t>Office of Marketing and Communications</a:t>
            </a:r>
            <a:endParaRPr lang="en-US" sz="2400" dirty="0">
              <a:solidFill>
                <a:srgbClr val="C00000"/>
              </a:solidFill>
              <a:hlinkClick r:id="rId8">
                <a:extLst>
                  <a:ext uri="{A12FA001-AC4F-418D-AE19-62706E023703}">
                    <ahyp:hlinkClr xmlns:ahyp="http://schemas.microsoft.com/office/drawing/2018/hyperlinkcolor" val="tx"/>
                  </a:ext>
                </a:extLst>
              </a:hlinkClick>
            </a:endParaRPr>
          </a:p>
          <a:p>
            <a:pPr marL="0" indent="0">
              <a:buNone/>
            </a:pPr>
            <a:endParaRPr lang="en-US" sz="2400" dirty="0">
              <a:solidFill>
                <a:srgbClr val="000000"/>
              </a:solidFill>
            </a:endParaRPr>
          </a:p>
        </p:txBody>
      </p:sp>
      <p:sp>
        <p:nvSpPr>
          <p:cNvPr id="3" name="TextBox 2">
            <a:extLst>
              <a:ext uri="{FF2B5EF4-FFF2-40B4-BE49-F238E27FC236}">
                <a16:creationId xmlns:a16="http://schemas.microsoft.com/office/drawing/2014/main" id="{95816BFB-DBDE-1C77-1E7E-F6FBDFC5658C}"/>
              </a:ext>
            </a:extLst>
          </p:cNvPr>
          <p:cNvSpPr txBox="1"/>
          <p:nvPr/>
        </p:nvSpPr>
        <p:spPr>
          <a:xfrm>
            <a:off x="536051" y="6156960"/>
            <a:ext cx="4980829" cy="381000"/>
          </a:xfrm>
          <a:prstGeom prst="rect">
            <a:avLst/>
          </a:prstGeom>
          <a:noFill/>
        </p:spPr>
        <p:txBody>
          <a:bodyPr wrap="square" rtlCol="0">
            <a:spAutoFit/>
          </a:bodyPr>
          <a:lstStyle/>
          <a:p>
            <a:r>
              <a:rPr lang="en-US" dirty="0">
                <a:latin typeface="Oswald Medium" panose="02000603000000000000" pitchFamily="2" charset="77"/>
              </a:rPr>
              <a:t>Office of Information Technology</a:t>
            </a:r>
          </a:p>
        </p:txBody>
      </p:sp>
    </p:spTree>
    <p:extLst>
      <p:ext uri="{BB962C8B-B14F-4D97-AF65-F5344CB8AC3E}">
        <p14:creationId xmlns:p14="http://schemas.microsoft.com/office/powerpoint/2010/main" val="2285843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D9C4F6-FA73-7C46-8EC6-9D7E0C7D0313}"/>
              </a:ext>
            </a:extLst>
          </p:cNvPr>
          <p:cNvSpPr>
            <a:spLocks noGrp="1"/>
          </p:cNvSpPr>
          <p:nvPr>
            <p:ph type="ctrTitle"/>
          </p:nvPr>
        </p:nvSpPr>
        <p:spPr>
          <a:xfrm>
            <a:off x="806195" y="2371854"/>
            <a:ext cx="10579608" cy="2038956"/>
          </a:xfrm>
        </p:spPr>
        <p:txBody>
          <a:bodyPr>
            <a:normAutofit fontScale="90000"/>
          </a:bodyPr>
          <a:lstStyle/>
          <a:p>
            <a:r>
              <a:rPr lang="en-US" dirty="0"/>
              <a:t>Understanding Web Accessibility</a:t>
            </a:r>
          </a:p>
        </p:txBody>
      </p:sp>
      <p:sp>
        <p:nvSpPr>
          <p:cNvPr id="5" name="Subtitle 4">
            <a:extLst>
              <a:ext uri="{FF2B5EF4-FFF2-40B4-BE49-F238E27FC236}">
                <a16:creationId xmlns:a16="http://schemas.microsoft.com/office/drawing/2014/main" id="{0FB9DAA7-28BD-F15C-2D79-C4019272DC2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00645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B026FF2-BF69-D649-AE14-3F9D49596484}"/>
              </a:ext>
            </a:extLst>
          </p:cNvPr>
          <p:cNvSpPr>
            <a:spLocks noGrp="1"/>
          </p:cNvSpPr>
          <p:nvPr>
            <p:ph type="title"/>
          </p:nvPr>
        </p:nvSpPr>
        <p:spPr/>
        <p:txBody>
          <a:bodyPr/>
          <a:lstStyle/>
          <a:p>
            <a:r>
              <a:rPr lang="en-US" dirty="0"/>
              <a:t>What is Web Accessibility?</a:t>
            </a:r>
          </a:p>
        </p:txBody>
      </p:sp>
      <p:sp>
        <p:nvSpPr>
          <p:cNvPr id="7" name="Content Placeholder 6">
            <a:extLst>
              <a:ext uri="{FF2B5EF4-FFF2-40B4-BE49-F238E27FC236}">
                <a16:creationId xmlns:a16="http://schemas.microsoft.com/office/drawing/2014/main" id="{93E0B815-DB57-0A41-8282-F01A05B5BBDC}"/>
              </a:ext>
            </a:extLst>
          </p:cNvPr>
          <p:cNvSpPr>
            <a:spLocks noGrp="1"/>
          </p:cNvSpPr>
          <p:nvPr>
            <p:ph idx="1"/>
          </p:nvPr>
        </p:nvSpPr>
        <p:spPr/>
        <p:txBody>
          <a:bodyPr>
            <a:normAutofit/>
          </a:bodyPr>
          <a:lstStyle/>
          <a:p>
            <a:pPr marL="0" indent="0">
              <a:buNone/>
            </a:pPr>
            <a:r>
              <a:rPr lang="en-US" dirty="0">
                <a:solidFill>
                  <a:schemeClr val="tx1">
                    <a:lumMod val="10000"/>
                  </a:schemeClr>
                </a:solidFill>
              </a:rPr>
              <a:t>Web accessibility is the inclusive practice of making websites usable by people of all abilities and disabilities. </a:t>
            </a:r>
          </a:p>
          <a:p>
            <a:pPr marL="0" indent="0">
              <a:buNone/>
            </a:pPr>
            <a:endParaRPr lang="en-US" dirty="0">
              <a:solidFill>
                <a:schemeClr val="tx1">
                  <a:lumMod val="10000"/>
                </a:schemeClr>
              </a:solidFill>
            </a:endParaRPr>
          </a:p>
          <a:p>
            <a:pPr marL="0" indent="0">
              <a:buNone/>
            </a:pPr>
            <a:r>
              <a:rPr lang="en-US" dirty="0">
                <a:solidFill>
                  <a:schemeClr val="tx1">
                    <a:lumMod val="10000"/>
                  </a:schemeClr>
                </a:solidFill>
              </a:rPr>
              <a:t>All users should have equal access to the information on our sites.</a:t>
            </a:r>
          </a:p>
        </p:txBody>
      </p:sp>
      <p:sp>
        <p:nvSpPr>
          <p:cNvPr id="3" name="TextBox 2">
            <a:extLst>
              <a:ext uri="{FF2B5EF4-FFF2-40B4-BE49-F238E27FC236}">
                <a16:creationId xmlns:a16="http://schemas.microsoft.com/office/drawing/2014/main" id="{95816BFB-DBDE-1C77-1E7E-F6FBDFC5658C}"/>
              </a:ext>
            </a:extLst>
          </p:cNvPr>
          <p:cNvSpPr txBox="1"/>
          <p:nvPr/>
        </p:nvSpPr>
        <p:spPr>
          <a:xfrm>
            <a:off x="536051" y="6156960"/>
            <a:ext cx="4980829" cy="381000"/>
          </a:xfrm>
          <a:prstGeom prst="rect">
            <a:avLst/>
          </a:prstGeom>
          <a:noFill/>
        </p:spPr>
        <p:txBody>
          <a:bodyPr wrap="square" rtlCol="0">
            <a:spAutoFit/>
          </a:bodyPr>
          <a:lstStyle/>
          <a:p>
            <a:r>
              <a:rPr lang="en-US" dirty="0">
                <a:latin typeface="Oswald Medium" panose="02000603000000000000" pitchFamily="2" charset="77"/>
              </a:rPr>
              <a:t>Office of Information Technology</a:t>
            </a:r>
          </a:p>
        </p:txBody>
      </p:sp>
    </p:spTree>
    <p:extLst>
      <p:ext uri="{BB962C8B-B14F-4D97-AF65-F5344CB8AC3E}">
        <p14:creationId xmlns:p14="http://schemas.microsoft.com/office/powerpoint/2010/main" val="1388086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B026FF2-BF69-D649-AE14-3F9D49596484}"/>
              </a:ext>
            </a:extLst>
          </p:cNvPr>
          <p:cNvSpPr>
            <a:spLocks noGrp="1"/>
          </p:cNvSpPr>
          <p:nvPr>
            <p:ph type="title"/>
          </p:nvPr>
        </p:nvSpPr>
        <p:spPr/>
        <p:txBody>
          <a:bodyPr/>
          <a:lstStyle/>
          <a:p>
            <a:r>
              <a:rPr lang="en-US" dirty="0"/>
              <a:t>Who is impacted?</a:t>
            </a:r>
          </a:p>
        </p:txBody>
      </p:sp>
      <p:sp>
        <p:nvSpPr>
          <p:cNvPr id="7" name="Content Placeholder 6">
            <a:extLst>
              <a:ext uri="{FF2B5EF4-FFF2-40B4-BE49-F238E27FC236}">
                <a16:creationId xmlns:a16="http://schemas.microsoft.com/office/drawing/2014/main" id="{93E0B815-DB57-0A41-8282-F01A05B5BBDC}"/>
              </a:ext>
            </a:extLst>
          </p:cNvPr>
          <p:cNvSpPr>
            <a:spLocks noGrp="1"/>
          </p:cNvSpPr>
          <p:nvPr>
            <p:ph idx="1"/>
          </p:nvPr>
        </p:nvSpPr>
        <p:spPr/>
        <p:txBody>
          <a:bodyPr>
            <a:normAutofit fontScale="85000" lnSpcReduction="20000"/>
          </a:bodyPr>
          <a:lstStyle/>
          <a:p>
            <a:pPr>
              <a:lnSpc>
                <a:spcPct val="120000"/>
              </a:lnSpc>
            </a:pPr>
            <a:r>
              <a:rPr lang="en-US" dirty="0">
                <a:solidFill>
                  <a:schemeClr val="tx1">
                    <a:lumMod val="10000"/>
                  </a:schemeClr>
                </a:solidFill>
              </a:rPr>
              <a:t>26% of adults in the United States have some type of disability.</a:t>
            </a:r>
          </a:p>
          <a:p>
            <a:pPr>
              <a:lnSpc>
                <a:spcPct val="120000"/>
              </a:lnSpc>
            </a:pPr>
            <a:r>
              <a:rPr lang="en-US" dirty="0">
                <a:solidFill>
                  <a:schemeClr val="tx1">
                    <a:lumMod val="10000"/>
                  </a:schemeClr>
                </a:solidFill>
              </a:rPr>
              <a:t>Disability becomes more common with age, affecting about 2 in 5 adults age 65+ </a:t>
            </a:r>
          </a:p>
          <a:p>
            <a:pPr>
              <a:lnSpc>
                <a:spcPct val="120000"/>
              </a:lnSpc>
            </a:pPr>
            <a:r>
              <a:rPr lang="en-US" dirty="0">
                <a:solidFill>
                  <a:schemeClr val="tx1">
                    <a:lumMod val="10000"/>
                  </a:schemeClr>
                </a:solidFill>
              </a:rPr>
              <a:t>27.2% of Georgians have some type of disability</a:t>
            </a:r>
            <a:br>
              <a:rPr lang="en-US" dirty="0">
                <a:solidFill>
                  <a:schemeClr val="tx1">
                    <a:lumMod val="10000"/>
                  </a:schemeClr>
                </a:solidFill>
              </a:rPr>
            </a:br>
            <a:endParaRPr lang="en-US" dirty="0">
              <a:solidFill>
                <a:schemeClr val="tx1">
                  <a:lumMod val="10000"/>
                </a:schemeClr>
              </a:solidFill>
            </a:endParaRPr>
          </a:p>
          <a:p>
            <a:pPr marL="0" indent="0">
              <a:lnSpc>
                <a:spcPct val="120000"/>
              </a:lnSpc>
              <a:buNone/>
            </a:pPr>
            <a:r>
              <a:rPr lang="en-US" sz="3800" b="1" dirty="0">
                <a:solidFill>
                  <a:schemeClr val="tx1">
                    <a:lumMod val="10000"/>
                  </a:schemeClr>
                </a:solidFill>
              </a:rPr>
              <a:t>Did you know?</a:t>
            </a:r>
          </a:p>
          <a:p>
            <a:pPr marL="0" indent="0">
              <a:lnSpc>
                <a:spcPct val="120000"/>
              </a:lnSpc>
              <a:buNone/>
            </a:pPr>
            <a:r>
              <a:rPr lang="en-US" dirty="0">
                <a:solidFill>
                  <a:schemeClr val="tx1">
                    <a:lumMod val="10000"/>
                  </a:schemeClr>
                </a:solidFill>
              </a:rPr>
              <a:t>A recent survey has found that 71% of disabled users simply leave a website that’s not accessible </a:t>
            </a:r>
          </a:p>
        </p:txBody>
      </p:sp>
      <p:sp>
        <p:nvSpPr>
          <p:cNvPr id="3" name="TextBox 2">
            <a:extLst>
              <a:ext uri="{FF2B5EF4-FFF2-40B4-BE49-F238E27FC236}">
                <a16:creationId xmlns:a16="http://schemas.microsoft.com/office/drawing/2014/main" id="{95816BFB-DBDE-1C77-1E7E-F6FBDFC5658C}"/>
              </a:ext>
            </a:extLst>
          </p:cNvPr>
          <p:cNvSpPr txBox="1"/>
          <p:nvPr/>
        </p:nvSpPr>
        <p:spPr>
          <a:xfrm>
            <a:off x="536051" y="6156960"/>
            <a:ext cx="4980829" cy="381000"/>
          </a:xfrm>
          <a:prstGeom prst="rect">
            <a:avLst/>
          </a:prstGeom>
          <a:noFill/>
        </p:spPr>
        <p:txBody>
          <a:bodyPr wrap="square" rtlCol="0">
            <a:spAutoFit/>
          </a:bodyPr>
          <a:lstStyle/>
          <a:p>
            <a:r>
              <a:rPr lang="en-US" dirty="0">
                <a:latin typeface="Oswald Medium" panose="02000603000000000000" pitchFamily="2" charset="77"/>
              </a:rPr>
              <a:t>Office of Information Technology</a:t>
            </a:r>
          </a:p>
        </p:txBody>
      </p:sp>
    </p:spTree>
    <p:extLst>
      <p:ext uri="{BB962C8B-B14F-4D97-AF65-F5344CB8AC3E}">
        <p14:creationId xmlns:p14="http://schemas.microsoft.com/office/powerpoint/2010/main" val="1481272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2" descr="Graphic reads: 25.6% of adults in the U.S. have some type of disability. 27.2% of adults in Georgia have some type of disability.&#10;&#10;VoiceOver box over graphic reads: 23.6% of adults in Georgia have some type of disability compared to 22.5% for the U.S. overall." title="Graphic on CDC website that had incorrect alt text">
            <a:extLst>
              <a:ext uri="{FF2B5EF4-FFF2-40B4-BE49-F238E27FC236}">
                <a16:creationId xmlns:a16="http://schemas.microsoft.com/office/drawing/2014/main" id="{3DF30BB9-BAED-FDA6-71A7-A038E240E218}"/>
              </a:ext>
            </a:extLst>
          </p:cNvPr>
          <p:cNvPicPr>
            <a:picLocks noChangeAspect="1"/>
          </p:cNvPicPr>
          <p:nvPr/>
        </p:nvPicPr>
        <p:blipFill>
          <a:blip r:embed="rId3"/>
          <a:stretch>
            <a:fillRect/>
          </a:stretch>
        </p:blipFill>
        <p:spPr>
          <a:xfrm>
            <a:off x="826576" y="609127"/>
            <a:ext cx="10538848" cy="5320709"/>
          </a:xfrm>
          <a:prstGeom prst="rect">
            <a:avLst/>
          </a:prstGeom>
        </p:spPr>
      </p:pic>
    </p:spTree>
    <p:extLst>
      <p:ext uri="{BB962C8B-B14F-4D97-AF65-F5344CB8AC3E}">
        <p14:creationId xmlns:p14="http://schemas.microsoft.com/office/powerpoint/2010/main" val="2587857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B026FF2-BF69-D649-AE14-3F9D49596484}"/>
              </a:ext>
            </a:extLst>
          </p:cNvPr>
          <p:cNvSpPr>
            <a:spLocks noGrp="1"/>
          </p:cNvSpPr>
          <p:nvPr>
            <p:ph type="title"/>
          </p:nvPr>
        </p:nvSpPr>
        <p:spPr/>
        <p:txBody>
          <a:bodyPr/>
          <a:lstStyle/>
          <a:p>
            <a:r>
              <a:rPr lang="en-US" dirty="0"/>
              <a:t>Who is impacted?</a:t>
            </a:r>
          </a:p>
        </p:txBody>
      </p:sp>
      <p:sp>
        <p:nvSpPr>
          <p:cNvPr id="7" name="Content Placeholder 6">
            <a:extLst>
              <a:ext uri="{FF2B5EF4-FFF2-40B4-BE49-F238E27FC236}">
                <a16:creationId xmlns:a16="http://schemas.microsoft.com/office/drawing/2014/main" id="{93E0B815-DB57-0A41-8282-F01A05B5BBDC}"/>
              </a:ext>
            </a:extLst>
          </p:cNvPr>
          <p:cNvSpPr>
            <a:spLocks noGrp="1"/>
          </p:cNvSpPr>
          <p:nvPr>
            <p:ph idx="1"/>
          </p:nvPr>
        </p:nvSpPr>
        <p:spPr>
          <a:xfrm>
            <a:off x="536051" y="1921276"/>
            <a:ext cx="11072853" cy="4036612"/>
          </a:xfrm>
        </p:spPr>
        <p:txBody>
          <a:bodyPr>
            <a:normAutofit fontScale="77500" lnSpcReduction="20000"/>
          </a:bodyPr>
          <a:lstStyle/>
          <a:p>
            <a:pPr marL="0" indent="0">
              <a:buNone/>
            </a:pPr>
            <a:r>
              <a:rPr lang="en-US" b="1" dirty="0">
                <a:solidFill>
                  <a:schemeClr val="tx1">
                    <a:lumMod val="10000"/>
                  </a:schemeClr>
                </a:solidFill>
              </a:rPr>
              <a:t>The community of website users with disabilities or impairments is wide-ranging.</a:t>
            </a:r>
          </a:p>
          <a:p>
            <a:pPr marL="0" indent="0">
              <a:buNone/>
            </a:pPr>
            <a:endParaRPr lang="en-US" b="1" dirty="0">
              <a:solidFill>
                <a:schemeClr val="tx1">
                  <a:lumMod val="10000"/>
                </a:schemeClr>
              </a:solidFill>
            </a:endParaRPr>
          </a:p>
          <a:p>
            <a:pPr marL="0" indent="0">
              <a:buNone/>
            </a:pPr>
            <a:r>
              <a:rPr lang="en-US" dirty="0">
                <a:solidFill>
                  <a:schemeClr val="tx1">
                    <a:lumMod val="10000"/>
                  </a:schemeClr>
                </a:solidFill>
              </a:rPr>
              <a:t>Still, many web accessibility issues can be broken down into these categories:</a:t>
            </a:r>
          </a:p>
          <a:p>
            <a:pPr marL="0" indent="0">
              <a:buNone/>
            </a:pPr>
            <a:endParaRPr lang="en-US" dirty="0">
              <a:solidFill>
                <a:schemeClr val="tx1">
                  <a:lumMod val="10000"/>
                </a:schemeClr>
              </a:solidFill>
            </a:endParaRPr>
          </a:p>
          <a:p>
            <a:r>
              <a:rPr lang="en-US" b="1" dirty="0">
                <a:solidFill>
                  <a:schemeClr val="tx1">
                    <a:lumMod val="10000"/>
                  </a:schemeClr>
                </a:solidFill>
              </a:rPr>
              <a:t>Auditory</a:t>
            </a:r>
            <a:r>
              <a:rPr lang="en-US" dirty="0">
                <a:solidFill>
                  <a:schemeClr val="tx1">
                    <a:lumMod val="10000"/>
                  </a:schemeClr>
                </a:solidFill>
              </a:rPr>
              <a:t> - Difficulty hearing, deafness and hearing impairments</a:t>
            </a:r>
          </a:p>
          <a:p>
            <a:r>
              <a:rPr lang="en-US" b="1" dirty="0">
                <a:solidFill>
                  <a:schemeClr val="tx1">
                    <a:lumMod val="10000"/>
                  </a:schemeClr>
                </a:solidFill>
              </a:rPr>
              <a:t>Cognitive</a:t>
            </a:r>
            <a:r>
              <a:rPr lang="en-US" dirty="0">
                <a:solidFill>
                  <a:schemeClr val="tx1">
                    <a:lumMod val="10000"/>
                  </a:schemeClr>
                </a:solidFill>
              </a:rPr>
              <a:t> - Conditions that affect the brain’s memory, attention or ability to interpret information</a:t>
            </a:r>
          </a:p>
          <a:p>
            <a:r>
              <a:rPr lang="en-US" b="1" dirty="0">
                <a:solidFill>
                  <a:schemeClr val="tx1">
                    <a:lumMod val="10000"/>
                  </a:schemeClr>
                </a:solidFill>
              </a:rPr>
              <a:t>Motor</a:t>
            </a:r>
            <a:r>
              <a:rPr lang="en-US" dirty="0">
                <a:solidFill>
                  <a:schemeClr val="tx1">
                    <a:lumMod val="10000"/>
                  </a:schemeClr>
                </a:solidFill>
              </a:rPr>
              <a:t> - Various forms of paralysis caused by injury, congenital conditions and tremors. </a:t>
            </a:r>
          </a:p>
          <a:p>
            <a:r>
              <a:rPr lang="en-US" b="1" dirty="0">
                <a:solidFill>
                  <a:schemeClr val="tx1">
                    <a:lumMod val="10000"/>
                  </a:schemeClr>
                </a:solidFill>
              </a:rPr>
              <a:t>Visual</a:t>
            </a:r>
            <a:r>
              <a:rPr lang="en-US" dirty="0">
                <a:solidFill>
                  <a:schemeClr val="tx1">
                    <a:lumMod val="10000"/>
                  </a:schemeClr>
                </a:solidFill>
              </a:rPr>
              <a:t> - Low vision, blindness, or color blindness caused by various eye conditions. </a:t>
            </a:r>
          </a:p>
        </p:txBody>
      </p:sp>
      <p:sp>
        <p:nvSpPr>
          <p:cNvPr id="3" name="TextBox 2">
            <a:extLst>
              <a:ext uri="{FF2B5EF4-FFF2-40B4-BE49-F238E27FC236}">
                <a16:creationId xmlns:a16="http://schemas.microsoft.com/office/drawing/2014/main" id="{95816BFB-DBDE-1C77-1E7E-F6FBDFC5658C}"/>
              </a:ext>
            </a:extLst>
          </p:cNvPr>
          <p:cNvSpPr txBox="1"/>
          <p:nvPr/>
        </p:nvSpPr>
        <p:spPr>
          <a:xfrm>
            <a:off x="536051" y="6156960"/>
            <a:ext cx="4980829" cy="381000"/>
          </a:xfrm>
          <a:prstGeom prst="rect">
            <a:avLst/>
          </a:prstGeom>
          <a:noFill/>
        </p:spPr>
        <p:txBody>
          <a:bodyPr wrap="square" rtlCol="0">
            <a:spAutoFit/>
          </a:bodyPr>
          <a:lstStyle/>
          <a:p>
            <a:r>
              <a:rPr lang="en-US" dirty="0">
                <a:latin typeface="Oswald Medium" panose="02000603000000000000" pitchFamily="2" charset="77"/>
              </a:rPr>
              <a:t>Office of Information Technology</a:t>
            </a:r>
          </a:p>
        </p:txBody>
      </p:sp>
    </p:spTree>
    <p:extLst>
      <p:ext uri="{BB962C8B-B14F-4D97-AF65-F5344CB8AC3E}">
        <p14:creationId xmlns:p14="http://schemas.microsoft.com/office/powerpoint/2010/main" val="235616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B026FF2-BF69-D649-AE14-3F9D49596484}"/>
              </a:ext>
            </a:extLst>
          </p:cNvPr>
          <p:cNvSpPr>
            <a:spLocks noGrp="1"/>
          </p:cNvSpPr>
          <p:nvPr>
            <p:ph type="title"/>
          </p:nvPr>
        </p:nvSpPr>
        <p:spPr/>
        <p:txBody>
          <a:bodyPr/>
          <a:lstStyle/>
          <a:p>
            <a:r>
              <a:rPr lang="en-US" dirty="0"/>
              <a:t>Compliance</a:t>
            </a:r>
          </a:p>
        </p:txBody>
      </p:sp>
      <p:sp>
        <p:nvSpPr>
          <p:cNvPr id="7" name="Content Placeholder 6">
            <a:extLst>
              <a:ext uri="{FF2B5EF4-FFF2-40B4-BE49-F238E27FC236}">
                <a16:creationId xmlns:a16="http://schemas.microsoft.com/office/drawing/2014/main" id="{93E0B815-DB57-0A41-8282-F01A05B5BBDC}"/>
              </a:ext>
            </a:extLst>
          </p:cNvPr>
          <p:cNvSpPr>
            <a:spLocks noGrp="1"/>
          </p:cNvSpPr>
          <p:nvPr>
            <p:ph idx="1"/>
          </p:nvPr>
        </p:nvSpPr>
        <p:spPr>
          <a:xfrm>
            <a:off x="536051" y="1921276"/>
            <a:ext cx="11072853" cy="4036612"/>
          </a:xfrm>
        </p:spPr>
        <p:txBody>
          <a:bodyPr>
            <a:normAutofit/>
          </a:bodyPr>
          <a:lstStyle/>
          <a:p>
            <a:pPr marL="0" indent="0">
              <a:buNone/>
            </a:pPr>
            <a:r>
              <a:rPr lang="en-US" sz="3600" b="1" dirty="0">
                <a:solidFill>
                  <a:schemeClr val="tx1">
                    <a:lumMod val="10000"/>
                  </a:schemeClr>
                </a:solidFill>
              </a:rPr>
              <a:t>Section 508 of the Rehabilitation Act</a:t>
            </a:r>
          </a:p>
          <a:p>
            <a:pPr marL="0" indent="0">
              <a:buNone/>
            </a:pPr>
            <a:endParaRPr lang="en-US" b="1" dirty="0">
              <a:solidFill>
                <a:schemeClr val="tx1">
                  <a:lumMod val="10000"/>
                </a:schemeClr>
              </a:solidFill>
            </a:endParaRPr>
          </a:p>
          <a:p>
            <a:pPr>
              <a:lnSpc>
                <a:spcPct val="120000"/>
              </a:lnSpc>
            </a:pPr>
            <a:r>
              <a:rPr lang="en-US" dirty="0">
                <a:solidFill>
                  <a:schemeClr val="tx1">
                    <a:lumMod val="10000"/>
                  </a:schemeClr>
                </a:solidFill>
              </a:rPr>
              <a:t>These standards are aligned with worldwide guidelines (WCAG 2.0)</a:t>
            </a:r>
          </a:p>
          <a:p>
            <a:pPr>
              <a:lnSpc>
                <a:spcPct val="120000"/>
              </a:lnSpc>
            </a:pPr>
            <a:r>
              <a:rPr lang="en-US" dirty="0">
                <a:solidFill>
                  <a:schemeClr val="tx1">
                    <a:lumMod val="10000"/>
                  </a:schemeClr>
                </a:solidFill>
              </a:rPr>
              <a:t>Since Georgia receives federal funding from the Assistive Technology Act, Section 508’s regulations apply to USG institutions, including CAES and UGA Extension</a:t>
            </a:r>
          </a:p>
        </p:txBody>
      </p:sp>
      <p:sp>
        <p:nvSpPr>
          <p:cNvPr id="3" name="TextBox 2">
            <a:extLst>
              <a:ext uri="{FF2B5EF4-FFF2-40B4-BE49-F238E27FC236}">
                <a16:creationId xmlns:a16="http://schemas.microsoft.com/office/drawing/2014/main" id="{95816BFB-DBDE-1C77-1E7E-F6FBDFC5658C}"/>
              </a:ext>
            </a:extLst>
          </p:cNvPr>
          <p:cNvSpPr txBox="1"/>
          <p:nvPr/>
        </p:nvSpPr>
        <p:spPr>
          <a:xfrm>
            <a:off x="536051" y="6156960"/>
            <a:ext cx="4980829" cy="381000"/>
          </a:xfrm>
          <a:prstGeom prst="rect">
            <a:avLst/>
          </a:prstGeom>
          <a:noFill/>
        </p:spPr>
        <p:txBody>
          <a:bodyPr wrap="square" rtlCol="0">
            <a:spAutoFit/>
          </a:bodyPr>
          <a:lstStyle/>
          <a:p>
            <a:r>
              <a:rPr lang="en-US" dirty="0">
                <a:latin typeface="Oswald Medium" panose="02000603000000000000" pitchFamily="2" charset="77"/>
              </a:rPr>
              <a:t>Office of Information Technology</a:t>
            </a:r>
          </a:p>
        </p:txBody>
      </p:sp>
    </p:spTree>
    <p:extLst>
      <p:ext uri="{BB962C8B-B14F-4D97-AF65-F5344CB8AC3E}">
        <p14:creationId xmlns:p14="http://schemas.microsoft.com/office/powerpoint/2010/main" val="3884863376"/>
      </p:ext>
    </p:extLst>
  </p:cSld>
  <p:clrMapOvr>
    <a:masterClrMapping/>
  </p:clrMapOvr>
</p:sld>
</file>

<file path=ppt/theme/theme1.xml><?xml version="1.0" encoding="utf-8"?>
<a:theme xmlns:a="http://schemas.openxmlformats.org/drawingml/2006/main" name="UGA Extension/4-H Theme">
  <a:themeElements>
    <a:clrScheme name="UGA Branding">
      <a:dk1>
        <a:srgbClr val="000000"/>
      </a:dk1>
      <a:lt1>
        <a:srgbClr val="FFFFFF"/>
      </a:lt1>
      <a:dk2>
        <a:srgbClr val="BA0C2F"/>
      </a:dk2>
      <a:lt2>
        <a:srgbClr val="9EA2A2"/>
      </a:lt2>
      <a:accent1>
        <a:srgbClr val="00A3AD"/>
      </a:accent1>
      <a:accent2>
        <a:srgbClr val="B7BF10"/>
      </a:accent2>
      <a:accent3>
        <a:srgbClr val="004E60"/>
      </a:accent3>
      <a:accent4>
        <a:srgbClr val="664359"/>
      </a:accent4>
      <a:accent5>
        <a:srgbClr val="594924"/>
      </a:accent5>
      <a:accent6>
        <a:srgbClr val="554F47"/>
      </a:accent6>
      <a:hlink>
        <a:srgbClr val="BA0C2F"/>
      </a:hlink>
      <a:folHlink>
        <a:srgbClr val="E3002B"/>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9bdf7371-b2f5-4ca2-a73f-25c857417231">
      <Terms xmlns="http://schemas.microsoft.com/office/infopath/2007/PartnerControls"/>
    </lcf76f155ced4ddcb4097134ff3c332f>
    <TaxCatchAll xmlns="9cd5c6f8-9aaa-4af6-b4dc-35b341a4e37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7693DDE79DA994F80C9F5A2E9EDBAC5" ma:contentTypeVersion="20" ma:contentTypeDescription="Create a new document." ma:contentTypeScope="" ma:versionID="d8686118c043ee8c8e22f9a191ef5b99">
  <xsd:schema xmlns:xsd="http://www.w3.org/2001/XMLSchema" xmlns:xs="http://www.w3.org/2001/XMLSchema" xmlns:p="http://schemas.microsoft.com/office/2006/metadata/properties" xmlns:ns1="http://schemas.microsoft.com/sharepoint/v3" xmlns:ns2="9bdf7371-b2f5-4ca2-a73f-25c857417231" xmlns:ns3="9cd5c6f8-9aaa-4af6-b4dc-35b341a4e373" targetNamespace="http://schemas.microsoft.com/office/2006/metadata/properties" ma:root="true" ma:fieldsID="d30b337b36288e591d2c4fdfb8b73aa3" ns1:_="" ns2:_="" ns3:_="">
    <xsd:import namespace="http://schemas.microsoft.com/sharepoint/v3"/>
    <xsd:import namespace="9bdf7371-b2f5-4ca2-a73f-25c857417231"/>
    <xsd:import namespace="9cd5c6f8-9aaa-4af6-b4dc-35b341a4e37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1:_ip_UnifiedCompliancePolicyProperties" minOccurs="0"/>
                <xsd:element ref="ns1:_ip_UnifiedCompliancePolicyUIAction" minOccurs="0"/>
                <xsd:element ref="ns2:MediaServiceLocation" minOccurs="0"/>
                <xsd:element ref="ns2:MediaLengthInSeconds"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bdf7371-b2f5-4ca2-a73f-25c8574172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461f6559-3fdf-4072-99e8-1c8ffe40d46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cd5c6f8-9aaa-4af6-b4dc-35b341a4e37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07a4496-7fc0-497f-9901-cdc0a1700795}" ma:internalName="TaxCatchAll" ma:showField="CatchAllData" ma:web="9cd5c6f8-9aaa-4af6-b4dc-35b341a4e37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46DDCE8-8062-404B-B7C1-7FF008F97A3F}">
  <ds:schemaRefs>
    <ds:schemaRef ds:uri="http://schemas.microsoft.com/office/2006/documentManagement/types"/>
    <ds:schemaRef ds:uri="http://purl.org/dc/terms/"/>
    <ds:schemaRef ds:uri="9bdf7371-b2f5-4ca2-a73f-25c857417231"/>
    <ds:schemaRef ds:uri="http://schemas.openxmlformats.org/package/2006/metadata/core-properties"/>
    <ds:schemaRef ds:uri="http://purl.org/dc/dcmitype/"/>
    <ds:schemaRef ds:uri="http://purl.org/dc/elements/1.1/"/>
    <ds:schemaRef ds:uri="http://www.w3.org/XML/1998/namespace"/>
    <ds:schemaRef ds:uri="http://schemas.microsoft.com/office/2006/metadata/properties"/>
    <ds:schemaRef ds:uri="http://schemas.microsoft.com/office/infopath/2007/PartnerControls"/>
    <ds:schemaRef ds:uri="9cd5c6f8-9aaa-4af6-b4dc-35b341a4e373"/>
    <ds:schemaRef ds:uri="http://schemas.microsoft.com/sharepoint/v3"/>
  </ds:schemaRefs>
</ds:datastoreItem>
</file>

<file path=customXml/itemProps2.xml><?xml version="1.0" encoding="utf-8"?>
<ds:datastoreItem xmlns:ds="http://schemas.openxmlformats.org/officeDocument/2006/customXml" ds:itemID="{840687B5-A651-4D89-95A2-F65E00C9C725}">
  <ds:schemaRefs>
    <ds:schemaRef ds:uri="http://schemas.microsoft.com/sharepoint/v3/contenttype/forms"/>
  </ds:schemaRefs>
</ds:datastoreItem>
</file>

<file path=customXml/itemProps3.xml><?xml version="1.0" encoding="utf-8"?>
<ds:datastoreItem xmlns:ds="http://schemas.openxmlformats.org/officeDocument/2006/customXml" ds:itemID="{A5AB8639-4FAA-4F6B-88B8-BD3159DB4E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bdf7371-b2f5-4ca2-a73f-25c857417231"/>
    <ds:schemaRef ds:uri="9cd5c6f8-9aaa-4af6-b4dc-35b341a4e3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478</TotalTime>
  <Words>3956</Words>
  <Application>Microsoft Macintosh PowerPoint</Application>
  <PresentationFormat>Widescreen</PresentationFormat>
  <Paragraphs>437</Paragraphs>
  <Slides>34</Slides>
  <Notes>31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Arial</vt:lpstr>
      <vt:lpstr>Calibri</vt:lpstr>
      <vt:lpstr>Georgia</vt:lpstr>
      <vt:lpstr>Helvetica Neue Regular</vt:lpstr>
      <vt:lpstr>Oswald</vt:lpstr>
      <vt:lpstr>Oswald Medium</vt:lpstr>
      <vt:lpstr>Oswald Regular</vt:lpstr>
      <vt:lpstr>Trade Gothic LT Std Cn</vt:lpstr>
      <vt:lpstr>UGA Extension/4-H Theme</vt:lpstr>
      <vt:lpstr>Web Accessibility Compliance</vt:lpstr>
      <vt:lpstr>Housekeeping</vt:lpstr>
      <vt:lpstr>Overview</vt:lpstr>
      <vt:lpstr>Understanding Web Accessibility</vt:lpstr>
      <vt:lpstr>What is Web Accessibility?</vt:lpstr>
      <vt:lpstr>Who is impacted?</vt:lpstr>
      <vt:lpstr>PowerPoint Presentation</vt:lpstr>
      <vt:lpstr>Who is impacted?</vt:lpstr>
      <vt:lpstr>Compliance</vt:lpstr>
      <vt:lpstr>Legal Liability</vt:lpstr>
      <vt:lpstr>Other Benefits of Accessibility</vt:lpstr>
      <vt:lpstr>Content Manager’s Responsibility</vt:lpstr>
      <vt:lpstr>Web Accessibility Best Practices for Content Managers</vt:lpstr>
      <vt:lpstr>Navigating a webpage with a Screen Reader</vt:lpstr>
      <vt:lpstr>Best practices for images</vt:lpstr>
      <vt:lpstr>Adding alt text to an image in AEM</vt:lpstr>
      <vt:lpstr>Adding alt text to an image in WordPress</vt:lpstr>
      <vt:lpstr>Best practices for images</vt:lpstr>
      <vt:lpstr>Best practices for images</vt:lpstr>
      <vt:lpstr>Best practices for video and audio</vt:lpstr>
      <vt:lpstr>Best practices for video and audio</vt:lpstr>
      <vt:lpstr>Best practices for video and audio</vt:lpstr>
      <vt:lpstr>Best practices for links</vt:lpstr>
      <vt:lpstr>PowerPoint Presentation</vt:lpstr>
      <vt:lpstr>Best practices for headings</vt:lpstr>
      <vt:lpstr>Best practices for tables</vt:lpstr>
      <vt:lpstr>PowerPoint Presentation</vt:lpstr>
      <vt:lpstr>PowerPoint Presentation</vt:lpstr>
      <vt:lpstr>PowerPoint Presentation</vt:lpstr>
      <vt:lpstr>Best practices for PDFs</vt:lpstr>
      <vt:lpstr>Best practices for PDFs</vt:lpstr>
      <vt:lpstr>Best practices for PDFs</vt:lpstr>
      <vt:lpstr>Best Practices for Web Accessibility Takeaways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Carly Mirabile</dc:creator>
  <cp:lastModifiedBy>Ashley A Williams</cp:lastModifiedBy>
  <cp:revision>14</cp:revision>
  <dcterms:created xsi:type="dcterms:W3CDTF">2021-11-10T13:51:55Z</dcterms:created>
  <dcterms:modified xsi:type="dcterms:W3CDTF">2022-09-08T19:21:47Z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0x010100F7693DDE79DA994F80C9F5A2E9EDBAC5</vt:lpwstr>
  </property>
  <property fmtid="{D5CDD505-2E9C-101B-9397-08002B2CF9AE}" pid="3" name="MediaServiceImageTags">
    <vt:lpwstr/>
  </property>
</Properties>
</file>